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4.2-->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 id="2147483669" r:id="rId2"/>
    <p:sldMasterId id="2147483679" r:id="rId3"/>
    <p:sldMasterId id="2147483688" r:id="rId4"/>
    <p:sldMasterId id="2147483696" r:id="rId5"/>
  </p:sldMasterIdLst>
  <p:notesMasterIdLst>
    <p:notesMasterId r:id="rId6"/>
  </p:notesMasterIdLst>
  <p:sldIdLst>
    <p:sldId id="259" r:id="rId7"/>
    <p:sldId id="262" r:id="rId8"/>
    <p:sldId id="265" r:id="rId9"/>
    <p:sldId id="268" r:id="rId10"/>
    <p:sldId id="271" r:id="rId11"/>
    <p:sldId id="274" r:id="rId12"/>
    <p:sldId id="277" r:id="rId13"/>
    <p:sldId id="280" r:id="rId14"/>
    <p:sldId id="283" r:id="rId15"/>
    <p:sldId id="286" r:id="rId16"/>
    <p:sldId id="289" r:id="rId17"/>
    <p:sldId id="292" r:id="rId18"/>
    <p:sldId id="295" r:id="rId19"/>
    <p:sldId id="298" r:id="rId20"/>
    <p:sldId id="301" r:id="rId21"/>
    <p:sldId id="304" r:id="rId22"/>
    <p:sldId id="307" r:id="rId23"/>
    <p:sldId id="310" r:id="rId24"/>
    <p:sldId id="313" r:id="rId25"/>
    <p:sldId id="316" r:id="rId26"/>
    <p:sldId id="319" r:id="rId27"/>
    <p:sldId id="322" r:id="rId28"/>
    <p:sldId id="325" r:id="rId29"/>
    <p:sldId id="328" r:id="rId30"/>
    <p:sldId id="331" r:id="rId31"/>
    <p:sldId id="334" r:id="rId32"/>
    <p:sldId id="337" r:id="rId33"/>
    <p:sldId id="340" r:id="rId34"/>
    <p:sldId id="343" r:id="rId35"/>
  </p:sldIdLst>
  <p:sldSz cx="14630400" cy="8229600"/>
  <p:notesSz cx="6858000" cy="9144000"/>
  <p:embeddedFontLst>
    <p:embeddedFont>
      <p:font typeface="Unbounded"/>
      <p:regular r:id="rId37"/>
    </p:embeddedFont>
    <p:embeddedFont>
      <p:font typeface="Open Sans"/>
      <p:regular r:id="rId38"/>
    </p:embeddedFont>
  </p:embeddedFontLst>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tags" Target="tags/tag1.xml" /><Relationship Id="rId37" Type="http://schemas.openxmlformats.org/officeDocument/2006/relationships/font" Target="fonts/font1.fntdata" /><Relationship Id="rId38" Type="http://schemas.openxmlformats.org/officeDocument/2006/relationships/font" Target="fonts/font2.fntdata" /><Relationship Id="rId39" Type="http://schemas.openxmlformats.org/officeDocument/2006/relationships/presProps" Target="presProps.xml" /><Relationship Id="rId4" Type="http://schemas.openxmlformats.org/officeDocument/2006/relationships/slideMaster" Target="slideMasters/slideMaster4.xml" /><Relationship Id="rId40" Type="http://schemas.openxmlformats.org/officeDocument/2006/relationships/viewProps" Target="viewProps.xml" /><Relationship Id="rId41" Type="http://schemas.openxmlformats.org/officeDocument/2006/relationships/theme" Target="theme/theme1.xml" /><Relationship Id="rId42" Type="http://schemas.openxmlformats.org/officeDocument/2006/relationships/tableStyles" Target="tableStyles.xml" /><Relationship Id="rId5" Type="http://schemas.openxmlformats.org/officeDocument/2006/relationships/slideMaster" Target="slideMasters/slideMaster5.xml" /><Relationship Id="rId6" Type="http://schemas.openxmlformats.org/officeDocument/2006/relationships/notesMaster" Target="notesMasters/notesMaster1.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val="1024086991"/>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4.xml" /></Relationships>
</file>

<file path=ppt/slideLayouts/_rels/slideLayout3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4.xml" /></Relationships>
</file>

<file path=ppt/slideLayouts/_rels/slideLayout3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4.xml"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4.xml" /></Relationships>
</file>

<file path=ppt/slideLayouts/_rels/slideLayout3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4.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5.xml" /></Relationships>
</file>

<file path=ppt/slideLayouts/_rels/slideLayout4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5.xml" /></Relationships>
</file>

<file path=ppt/slideLayouts/_rels/slideLayout4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5.xml" /></Relationships>
</file>

<file path=ppt/slideLayouts/_rels/slideLayout4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5.xml" /></Relationships>
</file>

<file path=ppt/slideLayouts/_rels/slideLayout4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5.xml" /></Relationships>
</file>

<file path=ppt/slideLayouts/_rels/slideLayout4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hyperlink" Target="https://gamma.app/?utm_source=made-with-gamma" TargetMode="External" /><Relationship Id="rId3"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9264CAC-1A38-4191-B9B8-AFC534D1CE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3E2372-65F6-4B4B-BFF9-1A9A6E4CAD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2F5AA8-14B2-4C9E-BF39-D5EE96C9FA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0D1B3E7-7668-4217-8004-276A8FB653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0A03339-21A7-4742-A899-1F327D001BF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7CEF1BB-F0D6-41A3-A01E-E639FA49365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B6BD794-B53B-4C51-8D07-8D2EBC40AA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CBE0C5-CDF9-49E7-A226-D612EAE3F8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F9A1148-87CE-42A0-9ADB-DF7A240156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697DD2-CC71-4355-8AAF-4ACD9D3BDD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F9292E-01B9-41B9-A4A6-F25635B074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FAULT">
    <p:bg>
      <p:bgRef idx="1001">
        <a:schemeClr val="bg1"/>
      </p:bgRef>
    </p:bg>
    <p:spTree>
      <p:nvGrpSpPr>
        <p:cNvPr id="1" name=""/>
        <p:cNvGrpSpPr/>
        <p:nvPr/>
      </p:nvGrpSpPr>
      <p:grpSpPr>
        <a:xfrm>
          <a:off x="0" y="0"/>
          <a:ext cx="0" cy="0"/>
        </a:xfrm>
      </p:grpSpPr>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1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2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3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4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5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6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7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8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FAULT">
    <p:bg>
      <p:bgRef idx="1001">
        <a:schemeClr val="bg1"/>
      </p:bgRef>
    </p:bg>
    <p:spTree>
      <p:nvGrpSpPr>
        <p:cNvPr id="1" name=""/>
        <p:cNvGrpSpPr/>
        <p:nvPr/>
      </p:nvGrpSpPr>
      <p:grpSpPr>
        <a:xfrm>
          <a:off x="0" y="0"/>
          <a:ext cx="0" cy="0"/>
        </a:xfrm>
      </p:grpSpPr>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1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2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3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4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5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6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7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8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FAULT">
    <p:bg>
      <p:bgRef idx="1001">
        <a:schemeClr val="bg1"/>
      </p:bgRef>
    </p:bg>
    <p:spTree>
      <p:nvGrpSpPr>
        <p:cNvPr id="1" name=""/>
        <p:cNvGrpSpPr/>
        <p:nvPr/>
      </p:nvGrpSpPr>
      <p:grpSpPr>
        <a:xfrm>
          <a:off x="0" y="0"/>
          <a:ext cx="0" cy="0"/>
        </a:xfrm>
      </p:grpSpPr>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1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2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3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4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5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6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7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FAULT">
    <p:bg>
      <p:bgRef idx="1001">
        <a:schemeClr val="bg1"/>
      </p:bgRef>
    </p:bg>
    <p:spTree>
      <p:nvGrpSpPr>
        <p:cNvPr id="1" name=""/>
        <p:cNvGrpSpPr/>
        <p:nvPr/>
      </p:nvGrpSpPr>
      <p:grpSpPr>
        <a:xfrm>
          <a:off x="0" y="0"/>
          <a:ext cx="0" cy="0"/>
        </a:xfrm>
      </p:grpSpPr>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1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2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3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4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5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lide 6 master">
    <p:bg>
      <p:bgPr>
        <a:solidFill>
          <a:srgbClr val="000000"/>
        </a:solidFill>
      </p:bgPr>
    </p:bg>
    <p:spTree>
      <p:nvGrpSpPr>
        <p:cNvPr id="1" name=""/>
        <p:cNvGrpSpPr/>
        <p:nvPr/>
      </p:nvGrpSpPr>
      <p:grpSpPr>
        <a:xfrm>
          <a:off x="0" y="0"/>
          <a:ext cx="0" cy="0"/>
        </a:xfrm>
      </p:grpSpPr>
      <p:sp>
        <p:nvSpPr>
          <p:cNvPr id="2" name="Shape 0"/>
          <p:cNvSpPr/>
          <p:nvPr/>
        </p:nvSpPr>
        <p:spPr>
          <a:xfrm>
            <a:off x="0" y="0"/>
            <a:ext cx="14630400" cy="8229600"/>
          </a:xfrm>
          <a:prstGeom prst="rect">
            <a:avLst/>
          </a:prstGeom>
          <a:solidFill>
            <a:srgbClr val="D6F5EE"/>
          </a:solidFill>
        </p:spPr>
        <p:txBody>
          <a:bodyPr/>
          <a:lstStyle/>
          <a:p/>
        </p:txBody>
      </p:sp>
      <p:sp>
        <p:nvSpPr>
          <p:cNvPr id="3" name="Shape 1"/>
          <p:cNvSpPr/>
          <p:nvPr/>
        </p:nvSpPr>
        <p:spPr>
          <a:xfrm>
            <a:off x="0" y="0"/>
            <a:ext cx="14630400" cy="8229600"/>
          </a:xfrm>
          <a:prstGeom prst="rect">
            <a:avLst/>
          </a:prstGeom>
          <a:solidFill>
            <a:srgbClr val="FFFFFF"/>
          </a:solidFill>
        </p:spPr>
        <p:txBody>
          <a:bodyPr/>
          <a:lstStyle/>
          <a:p/>
        </p:txBody>
      </p:sp>
      <p:pic>
        <p:nvPicPr>
          <p:cNvPr id="4" name="Image 0" descr="preencoded.png">
            <a:hlinkClick r:id="rId2"/>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1.xml" /><Relationship Id="rId10" Type="http://schemas.openxmlformats.org/officeDocument/2006/relationships/theme" Target="../theme/theme3.xml" /><Relationship Id="rId2" Type="http://schemas.openxmlformats.org/officeDocument/2006/relationships/slideLayout" Target="../slideLayouts/slideLayout22.xml" /><Relationship Id="rId3" Type="http://schemas.openxmlformats.org/officeDocument/2006/relationships/slideLayout" Target="../slideLayouts/slideLayout23.xml" /><Relationship Id="rId4" Type="http://schemas.openxmlformats.org/officeDocument/2006/relationships/slideLayout" Target="../slideLayouts/slideLayout24.xml" /><Relationship Id="rId5" Type="http://schemas.openxmlformats.org/officeDocument/2006/relationships/slideLayout" Target="../slideLayouts/slideLayout25.xml" /><Relationship Id="rId6" Type="http://schemas.openxmlformats.org/officeDocument/2006/relationships/slideLayout" Target="../slideLayouts/slideLayout26.xml" /><Relationship Id="rId7" Type="http://schemas.openxmlformats.org/officeDocument/2006/relationships/slideLayout" Target="../slideLayouts/slideLayout27.xml" /><Relationship Id="rId8" Type="http://schemas.openxmlformats.org/officeDocument/2006/relationships/slideLayout" Target="../slideLayouts/slideLayout28.xml" /><Relationship Id="rId9" Type="http://schemas.openxmlformats.org/officeDocument/2006/relationships/slideLayout" Target="../slideLayouts/slideLayout29.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0.xml" /><Relationship Id="rId2" Type="http://schemas.openxmlformats.org/officeDocument/2006/relationships/slideLayout" Target="../slideLayouts/slideLayout31.xml" /><Relationship Id="rId3" Type="http://schemas.openxmlformats.org/officeDocument/2006/relationships/slideLayout" Target="../slideLayouts/slideLayout32.xml" /><Relationship Id="rId4" Type="http://schemas.openxmlformats.org/officeDocument/2006/relationships/slideLayout" Target="../slideLayouts/slideLayout33.xml" /><Relationship Id="rId5" Type="http://schemas.openxmlformats.org/officeDocument/2006/relationships/slideLayout" Target="../slideLayouts/slideLayout34.xml" /><Relationship Id="rId6" Type="http://schemas.openxmlformats.org/officeDocument/2006/relationships/slideLayout" Target="../slideLayouts/slideLayout35.xml" /><Relationship Id="rId7" Type="http://schemas.openxmlformats.org/officeDocument/2006/relationships/slideLayout" Target="../slideLayouts/slideLayout36.xml" /><Relationship Id="rId8" Type="http://schemas.openxmlformats.org/officeDocument/2006/relationships/slideLayout" Target="../slideLayouts/slideLayout37.xml" /><Relationship Id="rId9"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38.xml" /><Relationship Id="rId2" Type="http://schemas.openxmlformats.org/officeDocument/2006/relationships/slideLayout" Target="../slideLayouts/slideLayout39.xml" /><Relationship Id="rId3" Type="http://schemas.openxmlformats.org/officeDocument/2006/relationships/slideLayout" Target="../slideLayouts/slideLayout40.xml" /><Relationship Id="rId4" Type="http://schemas.openxmlformats.org/officeDocument/2006/relationships/slideLayout" Target="../slideLayouts/slideLayout41.xml" /><Relationship Id="rId5" Type="http://schemas.openxmlformats.org/officeDocument/2006/relationships/slideLayout" Target="../slideLayouts/slideLayout42.xml" /><Relationship Id="rId6" Type="http://schemas.openxmlformats.org/officeDocument/2006/relationships/slideLayout" Target="../slideLayouts/slideLayout43.xml" /><Relationship Id="rId7" Type="http://schemas.openxmlformats.org/officeDocument/2006/relationships/slideLayout" Target="../slideLayouts/slideLayout44.xml" /><Relationship Id="rId8" Type="http://schemas.openxmlformats.org/officeDocument/2006/relationships/theme" Target="../theme/theme5.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5.xml"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7.png" /><Relationship Id="rId6" Type="http://schemas.openxmlformats.org/officeDocument/2006/relationships/image" Target="../media/image8.png" /><Relationship Id="rId7" Type="http://schemas.openxmlformats.org/officeDocument/2006/relationships/image" Target="../media/image9.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xml" /><Relationship Id="rId3" Type="http://schemas.openxmlformats.org/officeDocument/2006/relationships/image" Target="../media/image10.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7.xml" /><Relationship Id="rId3" Type="http://schemas.openxmlformats.org/officeDocument/2006/relationships/image" Target="../media/image1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notesSlide" Target="../notesSlides/notesSlide8.xml" /><Relationship Id="rId3" Type="http://schemas.openxmlformats.org/officeDocument/2006/relationships/image" Target="../media/image1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2.xml" /><Relationship Id="rId2" Type="http://schemas.openxmlformats.org/officeDocument/2006/relationships/notesSlide" Target="../notesSlides/notesSlide9.xml" /><Relationship Id="rId3" Type="http://schemas.openxmlformats.org/officeDocument/2006/relationships/image" Target="../media/image1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notesSlide" Target="../notesSlides/notesSlide12.xml" /><Relationship Id="rId3" Type="http://schemas.openxmlformats.org/officeDocument/2006/relationships/image" Target="../media/image1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6.xml" /><Relationship Id="rId2" Type="http://schemas.openxmlformats.org/officeDocument/2006/relationships/notesSlide" Target="../notesSlides/notesSlide13.xml" /><Relationship Id="rId3" Type="http://schemas.openxmlformats.org/officeDocument/2006/relationships/image" Target="../media/image15.png" /><Relationship Id="rId4" Type="http://schemas.openxmlformats.org/officeDocument/2006/relationships/image" Target="../media/image16.png" /><Relationship Id="rId5" Type="http://schemas.openxmlformats.org/officeDocument/2006/relationships/image" Target="../media/image17.png" /><Relationship Id="rId6" Type="http://schemas.openxmlformats.org/officeDocument/2006/relationships/image" Target="../media/image18.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notesSlide" Target="../notesSlides/notesSlide14.xml" /><Relationship Id="rId3" Type="http://schemas.openxmlformats.org/officeDocument/2006/relationships/image" Target="../media/image19.png" /><Relationship Id="rId4" Type="http://schemas.openxmlformats.org/officeDocument/2006/relationships/image" Target="../media/image20.png" /><Relationship Id="rId5" Type="http://schemas.openxmlformats.org/officeDocument/2006/relationships/image" Target="../media/image2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notesSlide" Target="../notesSlides/notesSlide15.xml" /><Relationship Id="rId3" Type="http://schemas.openxmlformats.org/officeDocument/2006/relationships/image" Target="../media/image2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6.xml" /><Relationship Id="rId3" Type="http://schemas.openxmlformats.org/officeDocument/2006/relationships/image" Target="../media/image2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31.xml" /><Relationship Id="rId2" Type="http://schemas.openxmlformats.org/officeDocument/2006/relationships/notesSlide" Target="../notesSlides/notesSlide17.xml" /><Relationship Id="rId3" Type="http://schemas.openxmlformats.org/officeDocument/2006/relationships/image" Target="../media/image24.png" /><Relationship Id="rId4" Type="http://schemas.openxmlformats.org/officeDocument/2006/relationships/image" Target="../media/image25.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32.xml" /><Relationship Id="rId2" Type="http://schemas.openxmlformats.org/officeDocument/2006/relationships/notesSlide" Target="../notesSlides/notesSlide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notesSlide" Target="../notesSlides/notesSlide1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34.xml" /><Relationship Id="rId2" Type="http://schemas.openxmlformats.org/officeDocument/2006/relationships/notesSlide" Target="../notesSlides/notesSlide20.xml" /><Relationship Id="rId3" Type="http://schemas.openxmlformats.org/officeDocument/2006/relationships/image" Target="../media/image26.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5.xml" /><Relationship Id="rId2" Type="http://schemas.openxmlformats.org/officeDocument/2006/relationships/notesSlide" Target="../notesSlides/notesSlide21.xml" /><Relationship Id="rId3" Type="http://schemas.openxmlformats.org/officeDocument/2006/relationships/image" Target="../media/image27.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6.xml" /><Relationship Id="rId2" Type="http://schemas.openxmlformats.org/officeDocument/2006/relationships/notesSlide" Target="../notesSlides/notesSlide22.xml" /><Relationship Id="rId3" Type="http://schemas.openxmlformats.org/officeDocument/2006/relationships/image" Target="../media/image28.png" /><Relationship Id="rId4" Type="http://schemas.openxmlformats.org/officeDocument/2006/relationships/image" Target="../media/image29.png" /><Relationship Id="rId5" Type="http://schemas.openxmlformats.org/officeDocument/2006/relationships/image" Target="../media/image30.png" /><Relationship Id="rId6" Type="http://schemas.openxmlformats.org/officeDocument/2006/relationships/image" Target="../media/image31.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7.xml" /><Relationship Id="rId2" Type="http://schemas.openxmlformats.org/officeDocument/2006/relationships/notesSlide" Target="../notesSlides/notesSlide23.xml" /><Relationship Id="rId3" Type="http://schemas.openxmlformats.org/officeDocument/2006/relationships/image" Target="../media/image32.png" /><Relationship Id="rId4" Type="http://schemas.openxmlformats.org/officeDocument/2006/relationships/image" Target="../media/image33.png" /><Relationship Id="rId5" Type="http://schemas.openxmlformats.org/officeDocument/2006/relationships/image" Target="../media/image34.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notesSlide" Target="../notesSlides/notesSlide24.xml" /><Relationship Id="rId3" Type="http://schemas.openxmlformats.org/officeDocument/2006/relationships/image" Target="../media/image35.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40.xml" /><Relationship Id="rId2" Type="http://schemas.openxmlformats.org/officeDocument/2006/relationships/notesSlide" Target="../notesSlides/notesSlide25.xml" /><Relationship Id="rId3" Type="http://schemas.openxmlformats.org/officeDocument/2006/relationships/image" Target="../media/image36.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41.xml" /><Relationship Id="rId2" Type="http://schemas.openxmlformats.org/officeDocument/2006/relationships/notesSlide" Target="../notesSlides/notesSlide2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42.xml" /><Relationship Id="rId2" Type="http://schemas.openxmlformats.org/officeDocument/2006/relationships/notesSlide" Target="../notesSlides/notesSlide27.xml" /><Relationship Id="rId3" Type="http://schemas.openxmlformats.org/officeDocument/2006/relationships/image" Target="../media/image37.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43.xml" /><Relationship Id="rId2" Type="http://schemas.openxmlformats.org/officeDocument/2006/relationships/notesSlide" Target="../notesSlides/notesSlide28.xml" /><Relationship Id="rId3" Type="http://schemas.openxmlformats.org/officeDocument/2006/relationships/image" Target="../media/image38.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44.xml" /><Relationship Id="rId2" Type="http://schemas.openxmlformats.org/officeDocument/2006/relationships/notesSlide" Target="../notesSlides/notesSlide29.xml" /><Relationship Id="rId3" Type="http://schemas.openxmlformats.org/officeDocument/2006/relationships/image" Target="../media/image39.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1">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002631"/>
            <a:ext cx="75564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The Textile Industry of Pakistan</a:t>
            </a:r>
            <a:endParaRPr lang="en-US" sz="4450"/>
          </a:p>
        </p:txBody>
      </p:sp>
      <p:sp>
        <p:nvSpPr>
          <p:cNvPr id="4" name="Text 1"/>
          <p:cNvSpPr/>
          <p:nvPr/>
        </p:nvSpPr>
        <p:spPr>
          <a:xfrm>
            <a:off x="6280190" y="3760351"/>
            <a:ext cx="7556421" cy="1814513"/>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textile industry is a cornerstone of the national economy, contributing significantly to employment and foreign exchange earnings. It is a complex and intricate process, involving multiple steps from cotton cultivation to garment manufacturing, each stage playing a vital role in delivering quality products to global markets.</a:t>
            </a:r>
            <a:endParaRPr lang="en-US" sz="1750"/>
          </a:p>
        </p:txBody>
      </p:sp>
      <p:sp>
        <p:nvSpPr>
          <p:cNvPr id="5" name="Shape 2"/>
          <p:cNvSpPr/>
          <p:nvPr/>
        </p:nvSpPr>
        <p:spPr>
          <a:xfrm>
            <a:off x="6280190" y="5846921"/>
            <a:ext cx="362903" cy="362903"/>
          </a:xfrm>
          <a:prstGeom prst="roundRect">
            <a:avLst>
              <a:gd name="adj" fmla="val 25194296"/>
            </a:avLst>
          </a:prstGeom>
          <a:noFill/>
          <a:ln w="7620">
            <a:solidFill>
              <a:srgbClr val="FFFFFF"/>
            </a:solidFill>
            <a:prstDash val="solid"/>
          </a:ln>
        </p:spPr>
        <p:txBody>
          <a:bodyPr/>
          <a:lstStyle/>
          <a:p/>
        </p:txBody>
      </p:sp>
      <p:pic>
        <p:nvPicPr>
          <p:cNvPr id="6" name="Image 1" descr="preencoded.png"/>
          <p:cNvPicPr>
            <a:picLocks noChangeAspect="1"/>
          </p:cNvPicPr>
          <p:nvPr/>
        </p:nvPicPr>
        <p:blipFill>
          <a:blip r:embed="rId4"/>
          <a:stretch>
            <a:fillRect/>
          </a:stretch>
        </p:blipFill>
        <p:spPr>
          <a:xfrm>
            <a:off x="6287810" y="5854541"/>
            <a:ext cx="347663" cy="347663"/>
          </a:xfrm>
          <a:prstGeom prst="rect">
            <a:avLst/>
          </a:prstGeom>
        </p:spPr>
      </p:pic>
      <p:sp>
        <p:nvSpPr>
          <p:cNvPr id="7" name="Text 3"/>
          <p:cNvSpPr/>
          <p:nvPr/>
        </p:nvSpPr>
        <p:spPr>
          <a:xfrm>
            <a:off x="6756440" y="5830014"/>
            <a:ext cx="4186357" cy="396835"/>
          </a:xfrm>
          <a:prstGeom prst="rect">
            <a:avLst/>
          </a:prstGeom>
          <a:noFill/>
        </p:spPr>
        <p:txBody>
          <a:bodyPr wrap="none" lIns="0" tIns="0" rIns="0" bIns="0" rtlCol="0" anchor="t"/>
          <a:lstStyle/>
          <a:p>
            <a:pPr marL="0" indent="0" algn="l">
              <a:lnSpc>
                <a:spcPts val="3100"/>
              </a:lnSpc>
              <a:buNone/>
            </a:pPr>
            <a:r>
              <a:rPr lang="en-US" sz="2200" b="1">
                <a:solidFill>
                  <a:srgbClr val="333F70"/>
                </a:solidFill>
                <a:latin typeface="Open Sans Bold" pitchFamily="34" charset="0"/>
                <a:ea typeface="Open Sans Bold" pitchFamily="34" charset="-122"/>
                <a:cs typeface="Open Sans Bold" pitchFamily="34" charset="-120"/>
              </a:rPr>
              <a:t>by Muhammad Arslan Sarwar</a:t>
            </a:r>
            <a:endParaRPr lang="en-US" sz="22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2">
    <p:spTree>
      <p:nvGrpSpPr>
        <p:cNvPr id="1" name=""/>
        <p:cNvGrpSpPr/>
        <p:nvPr/>
      </p:nvGrpSpPr>
      <p:grpSpPr>
        <a:xfrm>
          <a:off x="0" y="0"/>
          <a:ext cx="0" cy="0"/>
        </a:xfrm>
      </p:grpSpPr>
      <p:sp>
        <p:nvSpPr>
          <p:cNvPr id="2" name="Text 0"/>
          <p:cNvSpPr/>
          <p:nvPr/>
        </p:nvSpPr>
        <p:spPr>
          <a:xfrm>
            <a:off x="793790" y="2008346"/>
            <a:ext cx="130428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Cotton Cultivation: The Foundation of the Industry</a:t>
            </a:r>
            <a:endParaRPr lang="en-US" sz="4450"/>
          </a:p>
        </p:txBody>
      </p:sp>
      <p:sp>
        <p:nvSpPr>
          <p:cNvPr id="3" name="Text 1"/>
          <p:cNvSpPr/>
          <p:nvPr/>
        </p:nvSpPr>
        <p:spPr>
          <a:xfrm>
            <a:off x="793790" y="3992880"/>
            <a:ext cx="6112312"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Ideal Climate and Modern Farming</a:t>
            </a:r>
            <a:endParaRPr lang="en-US" sz="2200"/>
          </a:p>
        </p:txBody>
      </p:sp>
      <p:sp>
        <p:nvSpPr>
          <p:cNvPr id="4" name="Text 2"/>
          <p:cNvSpPr/>
          <p:nvPr/>
        </p:nvSpPr>
        <p:spPr>
          <a:xfrm>
            <a:off x="793790" y="4574024"/>
            <a:ext cx="6244709"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climate is ideal for growing high-quality cotton. Farmers utilize modern farming practices and technologies to maximize production and ensure quality.</a:t>
            </a:r>
            <a:endParaRPr lang="en-US" sz="1750"/>
          </a:p>
        </p:txBody>
      </p:sp>
      <p:sp>
        <p:nvSpPr>
          <p:cNvPr id="5" name="Text 3"/>
          <p:cNvSpPr/>
          <p:nvPr/>
        </p:nvSpPr>
        <p:spPr>
          <a:xfrm>
            <a:off x="7599521" y="3992880"/>
            <a:ext cx="6244709"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Government Support and Rural Development</a:t>
            </a:r>
            <a:endParaRPr lang="en-US" sz="2200"/>
          </a:p>
        </p:txBody>
      </p:sp>
      <p:sp>
        <p:nvSpPr>
          <p:cNvPr id="6" name="Text 4"/>
          <p:cNvSpPr/>
          <p:nvPr/>
        </p:nvSpPr>
        <p:spPr>
          <a:xfrm>
            <a:off x="7599521" y="4928354"/>
            <a:ext cx="6244709"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Government support through subsidies and programs assists farmers, providing employment and income for rural communities, boosting the economy.</a:t>
            </a:r>
            <a:endParaRPr lang="en-US" sz="175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3">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82955" y="790099"/>
            <a:ext cx="7578090" cy="1398270"/>
          </a:xfrm>
          <a:prstGeom prst="rect">
            <a:avLst/>
          </a:prstGeom>
          <a:noFill/>
        </p:spPr>
        <p:txBody>
          <a:bodyPr wrap="square" lIns="0" tIns="0" rIns="0" bIns="0" rtlCol="0" anchor="t"/>
          <a:lstStyle/>
          <a:p>
            <a:pPr marL="0" indent="0">
              <a:lnSpc>
                <a:spcPts val="5500"/>
              </a:lnSpc>
              <a:buNone/>
            </a:pPr>
            <a:r>
              <a:rPr lang="en-US" sz="4400" b="1">
                <a:solidFill>
                  <a:srgbClr val="333F70"/>
                </a:solidFill>
                <a:latin typeface="Unbounded Bold" pitchFamily="34" charset="0"/>
                <a:ea typeface="Unbounded Bold" pitchFamily="34" charset="-122"/>
                <a:cs typeface="Unbounded Bold" pitchFamily="34" charset="-120"/>
              </a:rPr>
              <a:t>Ginning: Separating Fibers from Seeds</a:t>
            </a:r>
            <a:endParaRPr lang="en-US" sz="4400"/>
          </a:p>
        </p:txBody>
      </p:sp>
      <p:sp>
        <p:nvSpPr>
          <p:cNvPr id="4" name="Shape 1"/>
          <p:cNvSpPr/>
          <p:nvPr/>
        </p:nvSpPr>
        <p:spPr>
          <a:xfrm>
            <a:off x="782955" y="2775466"/>
            <a:ext cx="503277" cy="503277"/>
          </a:xfrm>
          <a:prstGeom prst="roundRect">
            <a:avLst>
              <a:gd name="adj" fmla="val 18670"/>
            </a:avLst>
          </a:prstGeom>
          <a:solidFill>
            <a:srgbClr val="D6F5EE"/>
          </a:solidFill>
          <a:ln w="7620">
            <a:solidFill>
              <a:srgbClr val="BCDBD4"/>
            </a:solidFill>
            <a:prstDash val="solid"/>
          </a:ln>
        </p:spPr>
        <p:txBody>
          <a:bodyPr/>
          <a:lstStyle/>
          <a:p/>
        </p:txBody>
      </p:sp>
      <p:sp>
        <p:nvSpPr>
          <p:cNvPr id="5" name="Text 2"/>
          <p:cNvSpPr/>
          <p:nvPr/>
        </p:nvSpPr>
        <p:spPr>
          <a:xfrm>
            <a:off x="947380" y="2859286"/>
            <a:ext cx="174427" cy="335637"/>
          </a:xfrm>
          <a:prstGeom prst="rect">
            <a:avLst/>
          </a:prstGeom>
          <a:noFill/>
        </p:spPr>
        <p:txBody>
          <a:bodyPr wrap="none" lIns="0" tIns="0" rIns="0" bIns="0" rtlCol="0" anchor="t"/>
          <a:lstStyle/>
          <a:p>
            <a:pPr marL="0" indent="0" algn="ctr">
              <a:lnSpc>
                <a:spcPts val="2600"/>
              </a:lnSpc>
              <a:buNone/>
            </a:pPr>
            <a:r>
              <a:rPr lang="en-US" sz="2600" b="1">
                <a:solidFill>
                  <a:srgbClr val="333F70"/>
                </a:solidFill>
                <a:latin typeface="Unbounded Bold" pitchFamily="34" charset="0"/>
                <a:ea typeface="Unbounded Bold" pitchFamily="34" charset="-122"/>
                <a:cs typeface="Unbounded Bold" pitchFamily="34" charset="-120"/>
              </a:rPr>
              <a:t>1</a:t>
            </a:r>
            <a:endParaRPr lang="en-US" sz="2600"/>
          </a:p>
        </p:txBody>
      </p:sp>
      <p:sp>
        <p:nvSpPr>
          <p:cNvPr id="6" name="Text 3"/>
          <p:cNvSpPr/>
          <p:nvPr/>
        </p:nvSpPr>
        <p:spPr>
          <a:xfrm>
            <a:off x="1509951" y="2775466"/>
            <a:ext cx="2950250" cy="699135"/>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Cleaning and Drying</a:t>
            </a:r>
            <a:endParaRPr lang="en-US" sz="2200"/>
          </a:p>
        </p:txBody>
      </p:sp>
      <p:sp>
        <p:nvSpPr>
          <p:cNvPr id="7" name="Text 4"/>
          <p:cNvSpPr/>
          <p:nvPr/>
        </p:nvSpPr>
        <p:spPr>
          <a:xfrm>
            <a:off x="1509951" y="3608784"/>
            <a:ext cx="2950250" cy="1431608"/>
          </a:xfrm>
          <a:prstGeom prst="rect">
            <a:avLst/>
          </a:prstGeom>
          <a:noFill/>
        </p:spPr>
        <p:txBody>
          <a:bodyPr wrap="square" lIns="0" tIns="0" rIns="0" bIns="0" rtlCol="0" anchor="t"/>
          <a:lstStyle/>
          <a:p>
            <a:pPr marL="0" indent="0">
              <a:lnSpc>
                <a:spcPts val="2800"/>
              </a:lnSpc>
              <a:buNone/>
            </a:pPr>
            <a:r>
              <a:rPr lang="en-US" sz="1750">
                <a:solidFill>
                  <a:srgbClr val="333F70"/>
                </a:solidFill>
                <a:latin typeface="Open Sans" pitchFamily="34" charset="0"/>
                <a:ea typeface="Open Sans" pitchFamily="34" charset="-122"/>
                <a:cs typeface="Open Sans" pitchFamily="34" charset="-120"/>
              </a:rPr>
              <a:t>Raw cotton is first dried and cleaned to remove impurities such as dirt and leaves.</a:t>
            </a:r>
            <a:endParaRPr lang="en-US" sz="1750"/>
          </a:p>
        </p:txBody>
      </p:sp>
      <p:sp>
        <p:nvSpPr>
          <p:cNvPr id="8" name="Shape 5"/>
          <p:cNvSpPr/>
          <p:nvPr/>
        </p:nvSpPr>
        <p:spPr>
          <a:xfrm>
            <a:off x="4683919" y="2775466"/>
            <a:ext cx="503277" cy="503277"/>
          </a:xfrm>
          <a:prstGeom prst="roundRect">
            <a:avLst>
              <a:gd name="adj" fmla="val 18670"/>
            </a:avLst>
          </a:prstGeom>
          <a:solidFill>
            <a:srgbClr val="D6F5EE"/>
          </a:solidFill>
          <a:ln w="7620">
            <a:solidFill>
              <a:srgbClr val="BCDBD4"/>
            </a:solidFill>
            <a:prstDash val="solid"/>
          </a:ln>
        </p:spPr>
        <p:txBody>
          <a:bodyPr/>
          <a:lstStyle/>
          <a:p/>
        </p:txBody>
      </p:sp>
      <p:sp>
        <p:nvSpPr>
          <p:cNvPr id="9" name="Text 6"/>
          <p:cNvSpPr/>
          <p:nvPr/>
        </p:nvSpPr>
        <p:spPr>
          <a:xfrm>
            <a:off x="4795480" y="2859286"/>
            <a:ext cx="280154" cy="335637"/>
          </a:xfrm>
          <a:prstGeom prst="rect">
            <a:avLst/>
          </a:prstGeom>
          <a:noFill/>
        </p:spPr>
        <p:txBody>
          <a:bodyPr wrap="none" lIns="0" tIns="0" rIns="0" bIns="0" rtlCol="0" anchor="t"/>
          <a:lstStyle/>
          <a:p>
            <a:pPr marL="0" indent="0" algn="ctr">
              <a:lnSpc>
                <a:spcPts val="2600"/>
              </a:lnSpc>
              <a:buNone/>
            </a:pPr>
            <a:r>
              <a:rPr lang="en-US" sz="2600" b="1">
                <a:solidFill>
                  <a:srgbClr val="333F70"/>
                </a:solidFill>
                <a:latin typeface="Unbounded Bold" pitchFamily="34" charset="0"/>
                <a:ea typeface="Unbounded Bold" pitchFamily="34" charset="-122"/>
                <a:cs typeface="Unbounded Bold" pitchFamily="34" charset="-120"/>
              </a:rPr>
              <a:t>2</a:t>
            </a:r>
            <a:endParaRPr lang="en-US" sz="2600"/>
          </a:p>
        </p:txBody>
      </p:sp>
      <p:sp>
        <p:nvSpPr>
          <p:cNvPr id="10" name="Text 7"/>
          <p:cNvSpPr/>
          <p:nvPr/>
        </p:nvSpPr>
        <p:spPr>
          <a:xfrm>
            <a:off x="5410914" y="2775466"/>
            <a:ext cx="2931557" cy="349568"/>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Fiber Separation</a:t>
            </a:r>
            <a:endParaRPr lang="en-US" sz="2200"/>
          </a:p>
        </p:txBody>
      </p:sp>
      <p:sp>
        <p:nvSpPr>
          <p:cNvPr id="11" name="Text 8"/>
          <p:cNvSpPr/>
          <p:nvPr/>
        </p:nvSpPr>
        <p:spPr>
          <a:xfrm>
            <a:off x="5410914" y="3259217"/>
            <a:ext cx="2950250" cy="2147411"/>
          </a:xfrm>
          <a:prstGeom prst="rect">
            <a:avLst/>
          </a:prstGeom>
          <a:noFill/>
        </p:spPr>
        <p:txBody>
          <a:bodyPr wrap="square" lIns="0" tIns="0" rIns="0" bIns="0" rtlCol="0" anchor="t"/>
          <a:lstStyle/>
          <a:p>
            <a:pPr marL="0" indent="0">
              <a:lnSpc>
                <a:spcPts val="2800"/>
              </a:lnSpc>
              <a:buNone/>
            </a:pPr>
            <a:r>
              <a:rPr lang="en-US" sz="1750">
                <a:solidFill>
                  <a:srgbClr val="333F70"/>
                </a:solidFill>
                <a:latin typeface="Open Sans" pitchFamily="34" charset="0"/>
                <a:ea typeface="Open Sans" pitchFamily="34" charset="-122"/>
                <a:cs typeface="Open Sans" pitchFamily="34" charset="-120"/>
              </a:rPr>
              <a:t>The cotton is then fed into a ginning machine that separates the fibers from the seeds, leaving the cotton fibers ready for further processing.</a:t>
            </a:r>
            <a:endParaRPr lang="en-US" sz="1750"/>
          </a:p>
        </p:txBody>
      </p:sp>
      <p:sp>
        <p:nvSpPr>
          <p:cNvPr id="12" name="Shape 9"/>
          <p:cNvSpPr/>
          <p:nvPr/>
        </p:nvSpPr>
        <p:spPr>
          <a:xfrm>
            <a:off x="782955" y="5881926"/>
            <a:ext cx="503277" cy="503277"/>
          </a:xfrm>
          <a:prstGeom prst="roundRect">
            <a:avLst>
              <a:gd name="adj" fmla="val 18670"/>
            </a:avLst>
          </a:prstGeom>
          <a:solidFill>
            <a:srgbClr val="D6F5EE"/>
          </a:solidFill>
          <a:ln w="7620">
            <a:solidFill>
              <a:srgbClr val="BCDBD4"/>
            </a:solidFill>
            <a:prstDash val="solid"/>
          </a:ln>
        </p:spPr>
        <p:txBody>
          <a:bodyPr/>
          <a:lstStyle/>
          <a:p/>
        </p:txBody>
      </p:sp>
      <p:sp>
        <p:nvSpPr>
          <p:cNvPr id="13" name="Text 10"/>
          <p:cNvSpPr/>
          <p:nvPr/>
        </p:nvSpPr>
        <p:spPr>
          <a:xfrm>
            <a:off x="893802" y="5965746"/>
            <a:ext cx="281464" cy="335637"/>
          </a:xfrm>
          <a:prstGeom prst="rect">
            <a:avLst/>
          </a:prstGeom>
          <a:noFill/>
        </p:spPr>
        <p:txBody>
          <a:bodyPr wrap="none" lIns="0" tIns="0" rIns="0" bIns="0" rtlCol="0" anchor="t"/>
          <a:lstStyle/>
          <a:p>
            <a:pPr marL="0" indent="0" algn="ctr">
              <a:lnSpc>
                <a:spcPts val="2600"/>
              </a:lnSpc>
              <a:buNone/>
            </a:pPr>
            <a:r>
              <a:rPr lang="en-US" sz="2600" b="1">
                <a:solidFill>
                  <a:srgbClr val="333F70"/>
                </a:solidFill>
                <a:latin typeface="Unbounded Bold" pitchFamily="34" charset="0"/>
                <a:ea typeface="Unbounded Bold" pitchFamily="34" charset="-122"/>
                <a:cs typeface="Unbounded Bold" pitchFamily="34" charset="-120"/>
              </a:rPr>
              <a:t>3</a:t>
            </a:r>
            <a:endParaRPr lang="en-US" sz="2600"/>
          </a:p>
        </p:txBody>
      </p:sp>
      <p:sp>
        <p:nvSpPr>
          <p:cNvPr id="14" name="Text 11"/>
          <p:cNvSpPr/>
          <p:nvPr/>
        </p:nvSpPr>
        <p:spPr>
          <a:xfrm>
            <a:off x="1509951" y="5881926"/>
            <a:ext cx="5146238" cy="349568"/>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High-Quality Fiber Production</a:t>
            </a:r>
            <a:endParaRPr lang="en-US" sz="2200"/>
          </a:p>
        </p:txBody>
      </p:sp>
      <p:sp>
        <p:nvSpPr>
          <p:cNvPr id="15" name="Text 12"/>
          <p:cNvSpPr/>
          <p:nvPr/>
        </p:nvSpPr>
        <p:spPr>
          <a:xfrm>
            <a:off x="1509951" y="6365677"/>
            <a:ext cx="6851094" cy="1073706"/>
          </a:xfrm>
          <a:prstGeom prst="rect">
            <a:avLst/>
          </a:prstGeom>
          <a:noFill/>
        </p:spPr>
        <p:txBody>
          <a:bodyPr wrap="square" lIns="0" tIns="0" rIns="0" bIns="0" rtlCol="0" anchor="t"/>
          <a:lstStyle/>
          <a:p>
            <a:pPr marL="0" indent="0">
              <a:lnSpc>
                <a:spcPts val="2800"/>
              </a:lnSpc>
              <a:buNone/>
            </a:pPr>
            <a:r>
              <a:rPr lang="en-US" sz="1750">
                <a:solidFill>
                  <a:srgbClr val="333F70"/>
                </a:solidFill>
                <a:latin typeface="Open Sans" pitchFamily="34" charset="0"/>
                <a:ea typeface="Open Sans" pitchFamily="34" charset="-122"/>
                <a:cs typeface="Open Sans" pitchFamily="34" charset="-120"/>
              </a:rPr>
              <a:t>Modern machines are used to ensure a swift and efficient process, producing high-quality cotton fibers for yarn and fabric production.</a:t>
            </a:r>
            <a:endParaRPr lang="en-US" sz="175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4">
    <p:spTree>
      <p:nvGrpSpPr>
        <p:cNvPr id="1" name=""/>
        <p:cNvGrpSpPr/>
        <p:nvPr/>
      </p:nvGrpSpPr>
      <p:grpSpPr>
        <a:xfrm>
          <a:off x="0" y="0"/>
          <a:ext cx="0" cy="0"/>
        </a:xfrm>
      </p:grpSpPr>
      <p:sp>
        <p:nvSpPr>
          <p:cNvPr id="2" name="Text 0"/>
          <p:cNvSpPr/>
          <p:nvPr/>
        </p:nvSpPr>
        <p:spPr>
          <a:xfrm>
            <a:off x="793790" y="2185511"/>
            <a:ext cx="130428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Spinning and Weaving: Transforming Fibers into Fabric</a:t>
            </a:r>
            <a:endParaRPr lang="en-US" sz="4450"/>
          </a:p>
        </p:txBody>
      </p:sp>
      <p:sp>
        <p:nvSpPr>
          <p:cNvPr id="3" name="Text 1"/>
          <p:cNvSpPr/>
          <p:nvPr/>
        </p:nvSpPr>
        <p:spPr>
          <a:xfrm>
            <a:off x="793790" y="4170045"/>
            <a:ext cx="2881313"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Yarn Production</a:t>
            </a:r>
            <a:endParaRPr lang="en-US" sz="2200"/>
          </a:p>
        </p:txBody>
      </p:sp>
      <p:sp>
        <p:nvSpPr>
          <p:cNvPr id="4" name="Text 2"/>
          <p:cNvSpPr/>
          <p:nvPr/>
        </p:nvSpPr>
        <p:spPr>
          <a:xfrm>
            <a:off x="793790" y="4751189"/>
            <a:ext cx="6244709"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The cotton fibers are spun into yarn, with various types produced, including combed cotton, carded cotton, and blended yarns.</a:t>
            </a:r>
            <a:endParaRPr lang="en-US" sz="1750"/>
          </a:p>
        </p:txBody>
      </p:sp>
      <p:sp>
        <p:nvSpPr>
          <p:cNvPr id="5" name="Text 3"/>
          <p:cNvSpPr/>
          <p:nvPr/>
        </p:nvSpPr>
        <p:spPr>
          <a:xfrm>
            <a:off x="7599521" y="4170045"/>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Fabric Creation</a:t>
            </a:r>
            <a:endParaRPr lang="en-US" sz="2200"/>
          </a:p>
        </p:txBody>
      </p:sp>
      <p:sp>
        <p:nvSpPr>
          <p:cNvPr id="6" name="Text 4"/>
          <p:cNvSpPr/>
          <p:nvPr/>
        </p:nvSpPr>
        <p:spPr>
          <a:xfrm>
            <a:off x="7599521" y="4751189"/>
            <a:ext cx="6244709"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Advanced looms are used to weave the yarn into fabric, with precision and efficiency, producing various textures and patterns for diverse applications.</a:t>
            </a:r>
            <a:endParaRPr lang="en-US" sz="175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5">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3748" y="540306"/>
            <a:ext cx="7769304" cy="1841302"/>
          </a:xfrm>
          <a:prstGeom prst="rect">
            <a:avLst/>
          </a:prstGeom>
          <a:noFill/>
        </p:spPr>
        <p:txBody>
          <a:bodyPr wrap="square" lIns="0" tIns="0" rIns="0" bIns="0" rtlCol="0" anchor="t"/>
          <a:lstStyle/>
          <a:p>
            <a:pPr marL="0" indent="0">
              <a:lnSpc>
                <a:spcPts val="4800"/>
              </a:lnSpc>
              <a:buNone/>
            </a:pPr>
            <a:r>
              <a:rPr lang="en-US" sz="3850" b="1">
                <a:solidFill>
                  <a:srgbClr val="333F70"/>
                </a:solidFill>
                <a:latin typeface="Unbounded Bold" pitchFamily="34" charset="0"/>
                <a:ea typeface="Unbounded Bold" pitchFamily="34" charset="-122"/>
                <a:cs typeface="Unbounded Bold" pitchFamily="34" charset="-120"/>
              </a:rPr>
              <a:t>Textile Processing: Enhancing Fabric Properties</a:t>
            </a:r>
            <a:endParaRPr lang="en-US" sz="3850"/>
          </a:p>
        </p:txBody>
      </p:sp>
      <p:pic>
        <p:nvPicPr>
          <p:cNvPr id="4" name="Image 1" descr="preencoded.png"/>
          <p:cNvPicPr>
            <a:picLocks noChangeAspect="1"/>
          </p:cNvPicPr>
          <p:nvPr/>
        </p:nvPicPr>
        <p:blipFill>
          <a:blip r:embed="rId4"/>
          <a:stretch>
            <a:fillRect/>
          </a:stretch>
        </p:blipFill>
        <p:spPr>
          <a:xfrm>
            <a:off x="6173748" y="2676168"/>
            <a:ext cx="490895" cy="490895"/>
          </a:xfrm>
          <a:prstGeom prst="rect">
            <a:avLst/>
          </a:prstGeom>
        </p:spPr>
      </p:pic>
      <p:sp>
        <p:nvSpPr>
          <p:cNvPr id="5" name="Text 1"/>
          <p:cNvSpPr/>
          <p:nvPr/>
        </p:nvSpPr>
        <p:spPr>
          <a:xfrm>
            <a:off x="6173748" y="3363397"/>
            <a:ext cx="2454950" cy="306824"/>
          </a:xfrm>
          <a:prstGeom prst="rect">
            <a:avLst/>
          </a:prstGeom>
          <a:noFill/>
        </p:spPr>
        <p:txBody>
          <a:bodyPr wrap="none" lIns="0" tIns="0" rIns="0" bIns="0" rtlCol="0" anchor="t"/>
          <a:lstStyle/>
          <a:p>
            <a:pPr marL="0" indent="0" algn="l">
              <a:lnSpc>
                <a:spcPts val="2400"/>
              </a:lnSpc>
              <a:buNone/>
            </a:pPr>
            <a:r>
              <a:rPr lang="en-US" sz="1900" b="1">
                <a:solidFill>
                  <a:srgbClr val="333F70"/>
                </a:solidFill>
                <a:latin typeface="Unbounded Bold" pitchFamily="34" charset="0"/>
                <a:ea typeface="Unbounded Bold" pitchFamily="34" charset="-122"/>
                <a:cs typeface="Unbounded Bold" pitchFamily="34" charset="-120"/>
              </a:rPr>
              <a:t>Bleaching</a:t>
            </a:r>
            <a:endParaRPr lang="en-US" sz="1900"/>
          </a:p>
        </p:txBody>
      </p:sp>
      <p:sp>
        <p:nvSpPr>
          <p:cNvPr id="6" name="Text 2"/>
          <p:cNvSpPr/>
          <p:nvPr/>
        </p:nvSpPr>
        <p:spPr>
          <a:xfrm>
            <a:off x="6173748" y="3787973"/>
            <a:ext cx="3737372" cy="942975"/>
          </a:xfrm>
          <a:prstGeom prst="rect">
            <a:avLst/>
          </a:prstGeom>
          <a:noFill/>
        </p:spPr>
        <p:txBody>
          <a:bodyPr wrap="square" lIns="0" tIns="0" rIns="0" bIns="0" rtlCol="0" anchor="t"/>
          <a:lstStyle/>
          <a:p>
            <a:pPr marL="0" indent="0" algn="l">
              <a:lnSpc>
                <a:spcPts val="2450"/>
              </a:lnSpc>
              <a:buNone/>
            </a:pPr>
            <a:r>
              <a:rPr lang="en-US" sz="1500">
                <a:solidFill>
                  <a:srgbClr val="333F70"/>
                </a:solidFill>
                <a:latin typeface="Open Sans" pitchFamily="34" charset="0"/>
                <a:ea typeface="Open Sans" pitchFamily="34" charset="-122"/>
                <a:cs typeface="Open Sans" pitchFamily="34" charset="-120"/>
              </a:rPr>
              <a:t>Bleaching is used to remove natural pigments from the fabric, creating a blank canvas for dyeing or printing.</a:t>
            </a:r>
            <a:endParaRPr lang="en-US" sz="1500"/>
          </a:p>
        </p:txBody>
      </p:sp>
      <p:pic>
        <p:nvPicPr>
          <p:cNvPr id="7" name="Image 2" descr="preencoded.png"/>
          <p:cNvPicPr>
            <a:picLocks noChangeAspect="1"/>
          </p:cNvPicPr>
          <p:nvPr/>
        </p:nvPicPr>
        <p:blipFill>
          <a:blip r:embed="rId5"/>
          <a:stretch>
            <a:fillRect/>
          </a:stretch>
        </p:blipFill>
        <p:spPr>
          <a:xfrm>
            <a:off x="10205680" y="2676168"/>
            <a:ext cx="490895" cy="490895"/>
          </a:xfrm>
          <a:prstGeom prst="rect">
            <a:avLst/>
          </a:prstGeom>
        </p:spPr>
      </p:pic>
      <p:sp>
        <p:nvSpPr>
          <p:cNvPr id="8" name="Text 3"/>
          <p:cNvSpPr/>
          <p:nvPr/>
        </p:nvSpPr>
        <p:spPr>
          <a:xfrm>
            <a:off x="10205680" y="3363397"/>
            <a:ext cx="2454950" cy="306824"/>
          </a:xfrm>
          <a:prstGeom prst="rect">
            <a:avLst/>
          </a:prstGeom>
          <a:noFill/>
        </p:spPr>
        <p:txBody>
          <a:bodyPr wrap="none" lIns="0" tIns="0" rIns="0" bIns="0" rtlCol="0" anchor="t"/>
          <a:lstStyle/>
          <a:p>
            <a:pPr marL="0" indent="0" algn="l">
              <a:lnSpc>
                <a:spcPts val="2400"/>
              </a:lnSpc>
              <a:buNone/>
            </a:pPr>
            <a:r>
              <a:rPr lang="en-US" sz="1900" b="1">
                <a:solidFill>
                  <a:srgbClr val="333F70"/>
                </a:solidFill>
                <a:latin typeface="Unbounded Bold" pitchFamily="34" charset="0"/>
                <a:ea typeface="Unbounded Bold" pitchFamily="34" charset="-122"/>
                <a:cs typeface="Unbounded Bold" pitchFamily="34" charset="-120"/>
              </a:rPr>
              <a:t>Dyeing</a:t>
            </a:r>
            <a:endParaRPr lang="en-US" sz="1900"/>
          </a:p>
        </p:txBody>
      </p:sp>
      <p:sp>
        <p:nvSpPr>
          <p:cNvPr id="9" name="Text 4"/>
          <p:cNvSpPr/>
          <p:nvPr/>
        </p:nvSpPr>
        <p:spPr>
          <a:xfrm>
            <a:off x="10205680" y="3787973"/>
            <a:ext cx="3737372" cy="942975"/>
          </a:xfrm>
          <a:prstGeom prst="rect">
            <a:avLst/>
          </a:prstGeom>
          <a:noFill/>
        </p:spPr>
        <p:txBody>
          <a:bodyPr wrap="square" lIns="0" tIns="0" rIns="0" bIns="0" rtlCol="0" anchor="t"/>
          <a:lstStyle/>
          <a:p>
            <a:pPr marL="0" indent="0" algn="l">
              <a:lnSpc>
                <a:spcPts val="2450"/>
              </a:lnSpc>
              <a:buNone/>
            </a:pPr>
            <a:r>
              <a:rPr lang="en-US" sz="1500">
                <a:solidFill>
                  <a:srgbClr val="333F70"/>
                </a:solidFill>
                <a:latin typeface="Open Sans" pitchFamily="34" charset="0"/>
                <a:ea typeface="Open Sans" pitchFamily="34" charset="-122"/>
                <a:cs typeface="Open Sans" pitchFamily="34" charset="-120"/>
              </a:rPr>
              <a:t>Dyeing involves immersing the fabric in a colored solution to add color and enhance its appearance.</a:t>
            </a:r>
            <a:endParaRPr lang="en-US" sz="1500"/>
          </a:p>
        </p:txBody>
      </p:sp>
      <p:pic>
        <p:nvPicPr>
          <p:cNvPr id="10" name="Image 3" descr="preencoded.png"/>
          <p:cNvPicPr>
            <a:picLocks noChangeAspect="1"/>
          </p:cNvPicPr>
          <p:nvPr/>
        </p:nvPicPr>
        <p:blipFill>
          <a:blip r:embed="rId6"/>
          <a:stretch>
            <a:fillRect/>
          </a:stretch>
        </p:blipFill>
        <p:spPr>
          <a:xfrm>
            <a:off x="6173748" y="5320070"/>
            <a:ext cx="490895" cy="490895"/>
          </a:xfrm>
          <a:prstGeom prst="rect">
            <a:avLst/>
          </a:prstGeom>
        </p:spPr>
      </p:pic>
      <p:sp>
        <p:nvSpPr>
          <p:cNvPr id="11" name="Text 5"/>
          <p:cNvSpPr/>
          <p:nvPr/>
        </p:nvSpPr>
        <p:spPr>
          <a:xfrm>
            <a:off x="6173748" y="6007298"/>
            <a:ext cx="2454950" cy="306824"/>
          </a:xfrm>
          <a:prstGeom prst="rect">
            <a:avLst/>
          </a:prstGeom>
          <a:noFill/>
        </p:spPr>
        <p:txBody>
          <a:bodyPr wrap="none" lIns="0" tIns="0" rIns="0" bIns="0" rtlCol="0" anchor="t"/>
          <a:lstStyle/>
          <a:p>
            <a:pPr marL="0" indent="0" algn="l">
              <a:lnSpc>
                <a:spcPts val="2400"/>
              </a:lnSpc>
              <a:buNone/>
            </a:pPr>
            <a:r>
              <a:rPr lang="en-US" sz="1900" b="1">
                <a:solidFill>
                  <a:srgbClr val="333F70"/>
                </a:solidFill>
                <a:latin typeface="Unbounded Bold" pitchFamily="34" charset="0"/>
                <a:ea typeface="Unbounded Bold" pitchFamily="34" charset="-122"/>
                <a:cs typeface="Unbounded Bold" pitchFamily="34" charset="-120"/>
              </a:rPr>
              <a:t>Printing</a:t>
            </a:r>
            <a:endParaRPr lang="en-US" sz="1900"/>
          </a:p>
        </p:txBody>
      </p:sp>
      <p:sp>
        <p:nvSpPr>
          <p:cNvPr id="12" name="Text 6"/>
          <p:cNvSpPr/>
          <p:nvPr/>
        </p:nvSpPr>
        <p:spPr>
          <a:xfrm>
            <a:off x="6173748" y="6431875"/>
            <a:ext cx="3737372" cy="1257300"/>
          </a:xfrm>
          <a:prstGeom prst="rect">
            <a:avLst/>
          </a:prstGeom>
          <a:noFill/>
        </p:spPr>
        <p:txBody>
          <a:bodyPr wrap="square" lIns="0" tIns="0" rIns="0" bIns="0" rtlCol="0" anchor="t"/>
          <a:lstStyle/>
          <a:p>
            <a:pPr marL="0" indent="0" algn="l">
              <a:lnSpc>
                <a:spcPts val="2450"/>
              </a:lnSpc>
              <a:buNone/>
            </a:pPr>
            <a:r>
              <a:rPr lang="en-US" sz="1500">
                <a:solidFill>
                  <a:srgbClr val="333F70"/>
                </a:solidFill>
                <a:latin typeface="Open Sans" pitchFamily="34" charset="0"/>
                <a:ea typeface="Open Sans" pitchFamily="34" charset="-122"/>
                <a:cs typeface="Open Sans" pitchFamily="34" charset="-120"/>
              </a:rPr>
              <a:t>Printing involves applying patterns and designs to the fabric using various techniques, adding visual appeal and enhancing its aesthetic.</a:t>
            </a:r>
            <a:endParaRPr lang="en-US" sz="1500"/>
          </a:p>
        </p:txBody>
      </p:sp>
      <p:pic>
        <p:nvPicPr>
          <p:cNvPr id="13" name="Image 4" descr="preencoded.png"/>
          <p:cNvPicPr>
            <a:picLocks noChangeAspect="1"/>
          </p:cNvPicPr>
          <p:nvPr/>
        </p:nvPicPr>
        <p:blipFill>
          <a:blip r:embed="rId7"/>
          <a:stretch>
            <a:fillRect/>
          </a:stretch>
        </p:blipFill>
        <p:spPr>
          <a:xfrm>
            <a:off x="10205680" y="5320070"/>
            <a:ext cx="490895" cy="490895"/>
          </a:xfrm>
          <a:prstGeom prst="rect">
            <a:avLst/>
          </a:prstGeom>
        </p:spPr>
      </p:pic>
      <p:sp>
        <p:nvSpPr>
          <p:cNvPr id="14" name="Text 7"/>
          <p:cNvSpPr/>
          <p:nvPr/>
        </p:nvSpPr>
        <p:spPr>
          <a:xfrm>
            <a:off x="10205680" y="6007298"/>
            <a:ext cx="2454950" cy="306824"/>
          </a:xfrm>
          <a:prstGeom prst="rect">
            <a:avLst/>
          </a:prstGeom>
          <a:noFill/>
        </p:spPr>
        <p:txBody>
          <a:bodyPr wrap="none" lIns="0" tIns="0" rIns="0" bIns="0" rtlCol="0" anchor="t"/>
          <a:lstStyle/>
          <a:p>
            <a:pPr marL="0" indent="0" algn="l">
              <a:lnSpc>
                <a:spcPts val="2400"/>
              </a:lnSpc>
              <a:buNone/>
            </a:pPr>
            <a:r>
              <a:rPr lang="en-US" sz="1900" b="1">
                <a:solidFill>
                  <a:srgbClr val="333F70"/>
                </a:solidFill>
                <a:latin typeface="Unbounded Bold" pitchFamily="34" charset="0"/>
                <a:ea typeface="Unbounded Bold" pitchFamily="34" charset="-122"/>
                <a:cs typeface="Unbounded Bold" pitchFamily="34" charset="-120"/>
              </a:rPr>
              <a:t>Finishing</a:t>
            </a:r>
            <a:endParaRPr lang="en-US" sz="1900"/>
          </a:p>
        </p:txBody>
      </p:sp>
      <p:sp>
        <p:nvSpPr>
          <p:cNvPr id="15" name="Text 8"/>
          <p:cNvSpPr/>
          <p:nvPr/>
        </p:nvSpPr>
        <p:spPr>
          <a:xfrm>
            <a:off x="10205680" y="6431875"/>
            <a:ext cx="3737372" cy="1257300"/>
          </a:xfrm>
          <a:prstGeom prst="rect">
            <a:avLst/>
          </a:prstGeom>
          <a:noFill/>
        </p:spPr>
        <p:txBody>
          <a:bodyPr wrap="square" lIns="0" tIns="0" rIns="0" bIns="0" rtlCol="0" anchor="t"/>
          <a:lstStyle/>
          <a:p>
            <a:pPr marL="0" indent="0" algn="l">
              <a:lnSpc>
                <a:spcPts val="2450"/>
              </a:lnSpc>
              <a:buNone/>
            </a:pPr>
            <a:r>
              <a:rPr lang="en-US" sz="1500">
                <a:solidFill>
                  <a:srgbClr val="333F70"/>
                </a:solidFill>
                <a:latin typeface="Open Sans" pitchFamily="34" charset="0"/>
                <a:ea typeface="Open Sans" pitchFamily="34" charset="-122"/>
                <a:cs typeface="Open Sans" pitchFamily="34" charset="-120"/>
              </a:rPr>
              <a:t>Finishing treatments add durability, water resistance, or other desired properties to the fabric, enhancing its functionality.</a:t>
            </a:r>
            <a:endParaRPr lang="en-US" sz="15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6">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98275" y="877491"/>
            <a:ext cx="7720251" cy="1271111"/>
          </a:xfrm>
          <a:prstGeom prst="rect">
            <a:avLst/>
          </a:prstGeom>
          <a:noFill/>
        </p:spPr>
        <p:txBody>
          <a:bodyPr wrap="square" lIns="0" tIns="0" rIns="0" bIns="0" rtlCol="0" anchor="t"/>
          <a:lstStyle/>
          <a:p>
            <a:pPr marL="0" indent="0">
              <a:lnSpc>
                <a:spcPts val="5000"/>
              </a:lnSpc>
              <a:buNone/>
            </a:pPr>
            <a:r>
              <a:rPr lang="en-US" sz="4000" b="1">
                <a:solidFill>
                  <a:srgbClr val="333F70"/>
                </a:solidFill>
                <a:latin typeface="Unbounded Bold" pitchFamily="34" charset="0"/>
                <a:ea typeface="Unbounded Bold" pitchFamily="34" charset="-122"/>
                <a:cs typeface="Unbounded Bold" pitchFamily="34" charset="-120"/>
              </a:rPr>
              <a:t>Cutting and Sewing: From Fabric to Garment</a:t>
            </a:r>
            <a:endParaRPr lang="en-US" sz="4000"/>
          </a:p>
        </p:txBody>
      </p:sp>
      <p:sp>
        <p:nvSpPr>
          <p:cNvPr id="4" name="Shape 1"/>
          <p:cNvSpPr/>
          <p:nvPr/>
        </p:nvSpPr>
        <p:spPr>
          <a:xfrm>
            <a:off x="6491883" y="2453640"/>
            <a:ext cx="22860" cy="4898350"/>
          </a:xfrm>
          <a:prstGeom prst="roundRect">
            <a:avLst>
              <a:gd name="adj" fmla="val 373731"/>
            </a:avLst>
          </a:prstGeom>
          <a:solidFill>
            <a:srgbClr val="BCDBD4"/>
          </a:solidFill>
        </p:spPr>
        <p:txBody>
          <a:bodyPr/>
          <a:lstStyle/>
          <a:p/>
        </p:txBody>
      </p:sp>
      <p:sp>
        <p:nvSpPr>
          <p:cNvPr id="5" name="Shape 2"/>
          <p:cNvSpPr/>
          <p:nvPr/>
        </p:nvSpPr>
        <p:spPr>
          <a:xfrm>
            <a:off x="6709291" y="2899886"/>
            <a:ext cx="711875" cy="22860"/>
          </a:xfrm>
          <a:prstGeom prst="roundRect">
            <a:avLst>
              <a:gd name="adj" fmla="val 373731"/>
            </a:avLst>
          </a:prstGeom>
          <a:solidFill>
            <a:srgbClr val="BCDBD4"/>
          </a:solidFill>
        </p:spPr>
        <p:txBody>
          <a:bodyPr/>
          <a:lstStyle/>
          <a:p/>
        </p:txBody>
      </p:sp>
      <p:sp>
        <p:nvSpPr>
          <p:cNvPr id="6" name="Shape 3"/>
          <p:cNvSpPr/>
          <p:nvPr/>
        </p:nvSpPr>
        <p:spPr>
          <a:xfrm>
            <a:off x="6274475" y="2682478"/>
            <a:ext cx="457676" cy="457676"/>
          </a:xfrm>
          <a:prstGeom prst="roundRect">
            <a:avLst>
              <a:gd name="adj" fmla="val 18667"/>
            </a:avLst>
          </a:prstGeom>
          <a:solidFill>
            <a:srgbClr val="D6F5EE"/>
          </a:solidFill>
          <a:ln w="7620">
            <a:solidFill>
              <a:srgbClr val="BCDBD4"/>
            </a:solidFill>
            <a:prstDash val="solid"/>
          </a:ln>
        </p:spPr>
        <p:txBody>
          <a:bodyPr/>
          <a:lstStyle/>
          <a:p/>
        </p:txBody>
      </p:sp>
      <p:sp>
        <p:nvSpPr>
          <p:cNvPr id="7" name="Text 4"/>
          <p:cNvSpPr/>
          <p:nvPr/>
        </p:nvSpPr>
        <p:spPr>
          <a:xfrm>
            <a:off x="6423898" y="2758678"/>
            <a:ext cx="158710" cy="305157"/>
          </a:xfrm>
          <a:prstGeom prst="rect">
            <a:avLst/>
          </a:prstGeom>
          <a:noFill/>
        </p:spPr>
        <p:txBody>
          <a:bodyPr wrap="none" lIns="0" tIns="0" rIns="0" bIns="0" rtlCol="0" anchor="t"/>
          <a:lstStyle/>
          <a:p>
            <a:pPr marL="0" indent="0" algn="ctr">
              <a:lnSpc>
                <a:spcPts val="2400"/>
              </a:lnSpc>
              <a:buNone/>
            </a:pPr>
            <a:r>
              <a:rPr lang="en-US" sz="2400" b="1">
                <a:solidFill>
                  <a:srgbClr val="333F70"/>
                </a:solidFill>
                <a:latin typeface="Unbounded Bold" pitchFamily="34" charset="0"/>
                <a:ea typeface="Unbounded Bold" pitchFamily="34" charset="-122"/>
                <a:cs typeface="Unbounded Bold" pitchFamily="34" charset="-120"/>
              </a:rPr>
              <a:t>1</a:t>
            </a:r>
            <a:endParaRPr lang="en-US" sz="2400"/>
          </a:p>
        </p:txBody>
      </p:sp>
      <p:sp>
        <p:nvSpPr>
          <p:cNvPr id="8" name="Text 5"/>
          <p:cNvSpPr/>
          <p:nvPr/>
        </p:nvSpPr>
        <p:spPr>
          <a:xfrm>
            <a:off x="7622024" y="2656999"/>
            <a:ext cx="2542699" cy="317897"/>
          </a:xfrm>
          <a:prstGeom prst="rect">
            <a:avLst/>
          </a:prstGeom>
          <a:noFill/>
        </p:spPr>
        <p:txBody>
          <a:bodyPr wrap="none" lIns="0" tIns="0" rIns="0" bIns="0" rtlCol="0" anchor="t"/>
          <a:lstStyle/>
          <a:p>
            <a:pPr marL="0" indent="0" algn="l">
              <a:lnSpc>
                <a:spcPts val="2500"/>
              </a:lnSpc>
              <a:buNone/>
            </a:pPr>
            <a:r>
              <a:rPr lang="en-US" sz="2000" b="1">
                <a:solidFill>
                  <a:srgbClr val="333F70"/>
                </a:solidFill>
                <a:latin typeface="Unbounded Bold" pitchFamily="34" charset="0"/>
                <a:ea typeface="Unbounded Bold" pitchFamily="34" charset="-122"/>
                <a:cs typeface="Unbounded Bold" pitchFamily="34" charset="-120"/>
              </a:rPr>
              <a:t>Pattern Making</a:t>
            </a:r>
            <a:endParaRPr lang="en-US" sz="2000"/>
          </a:p>
        </p:txBody>
      </p:sp>
      <p:sp>
        <p:nvSpPr>
          <p:cNvPr id="9" name="Text 6"/>
          <p:cNvSpPr/>
          <p:nvPr/>
        </p:nvSpPr>
        <p:spPr>
          <a:xfrm>
            <a:off x="7622024" y="3096935"/>
            <a:ext cx="6296501" cy="650558"/>
          </a:xfrm>
          <a:prstGeom prst="rect">
            <a:avLst/>
          </a:prstGeom>
          <a:noFill/>
        </p:spPr>
        <p:txBody>
          <a:bodyPr wrap="square" lIns="0" tIns="0" rIns="0" bIns="0" rtlCol="0" anchor="t"/>
          <a:lstStyle/>
          <a:p>
            <a:pPr marL="0" indent="0" algn="l">
              <a:lnSpc>
                <a:spcPts val="2550"/>
              </a:lnSpc>
              <a:buNone/>
            </a:pPr>
            <a:r>
              <a:rPr lang="en-US" sz="1600">
                <a:solidFill>
                  <a:srgbClr val="333F70"/>
                </a:solidFill>
                <a:latin typeface="Open Sans" pitchFamily="34" charset="0"/>
                <a:ea typeface="Open Sans" pitchFamily="34" charset="-122"/>
                <a:cs typeface="Open Sans" pitchFamily="34" charset="-120"/>
              </a:rPr>
              <a:t>Skilled workers create patterns that define the shapes and sizes of the garments.</a:t>
            </a:r>
            <a:endParaRPr lang="en-US" sz="1600"/>
          </a:p>
        </p:txBody>
      </p:sp>
      <p:sp>
        <p:nvSpPr>
          <p:cNvPr id="10" name="Shape 7"/>
          <p:cNvSpPr/>
          <p:nvPr/>
        </p:nvSpPr>
        <p:spPr>
          <a:xfrm>
            <a:off x="6709291" y="4600456"/>
            <a:ext cx="711875" cy="22860"/>
          </a:xfrm>
          <a:prstGeom prst="roundRect">
            <a:avLst>
              <a:gd name="adj" fmla="val 373731"/>
            </a:avLst>
          </a:prstGeom>
          <a:solidFill>
            <a:srgbClr val="BCDBD4"/>
          </a:solidFill>
        </p:spPr>
        <p:txBody>
          <a:bodyPr/>
          <a:lstStyle/>
          <a:p/>
        </p:txBody>
      </p:sp>
      <p:sp>
        <p:nvSpPr>
          <p:cNvPr id="11" name="Shape 8"/>
          <p:cNvSpPr/>
          <p:nvPr/>
        </p:nvSpPr>
        <p:spPr>
          <a:xfrm>
            <a:off x="6274475" y="4383048"/>
            <a:ext cx="457676" cy="457676"/>
          </a:xfrm>
          <a:prstGeom prst="roundRect">
            <a:avLst>
              <a:gd name="adj" fmla="val 18667"/>
            </a:avLst>
          </a:prstGeom>
          <a:solidFill>
            <a:srgbClr val="D6F5EE"/>
          </a:solidFill>
          <a:ln w="7620">
            <a:solidFill>
              <a:srgbClr val="BCDBD4"/>
            </a:solidFill>
            <a:prstDash val="solid"/>
          </a:ln>
        </p:spPr>
        <p:txBody>
          <a:bodyPr/>
          <a:lstStyle/>
          <a:p/>
        </p:txBody>
      </p:sp>
      <p:sp>
        <p:nvSpPr>
          <p:cNvPr id="12" name="Text 9"/>
          <p:cNvSpPr/>
          <p:nvPr/>
        </p:nvSpPr>
        <p:spPr>
          <a:xfrm>
            <a:off x="6375916" y="4459248"/>
            <a:ext cx="254794" cy="305157"/>
          </a:xfrm>
          <a:prstGeom prst="rect">
            <a:avLst/>
          </a:prstGeom>
          <a:noFill/>
        </p:spPr>
        <p:txBody>
          <a:bodyPr wrap="none" lIns="0" tIns="0" rIns="0" bIns="0" rtlCol="0" anchor="t"/>
          <a:lstStyle/>
          <a:p>
            <a:pPr marL="0" indent="0" algn="ctr">
              <a:lnSpc>
                <a:spcPts val="2400"/>
              </a:lnSpc>
              <a:buNone/>
            </a:pPr>
            <a:r>
              <a:rPr lang="en-US" sz="2400" b="1">
                <a:solidFill>
                  <a:srgbClr val="333F70"/>
                </a:solidFill>
                <a:latin typeface="Unbounded Bold" pitchFamily="34" charset="0"/>
                <a:ea typeface="Unbounded Bold" pitchFamily="34" charset="-122"/>
                <a:cs typeface="Unbounded Bold" pitchFamily="34" charset="-120"/>
              </a:rPr>
              <a:t>2</a:t>
            </a:r>
            <a:endParaRPr lang="en-US" sz="2400"/>
          </a:p>
        </p:txBody>
      </p:sp>
      <p:sp>
        <p:nvSpPr>
          <p:cNvPr id="13" name="Text 10"/>
          <p:cNvSpPr/>
          <p:nvPr/>
        </p:nvSpPr>
        <p:spPr>
          <a:xfrm>
            <a:off x="7622024" y="4357568"/>
            <a:ext cx="2542699" cy="317897"/>
          </a:xfrm>
          <a:prstGeom prst="rect">
            <a:avLst/>
          </a:prstGeom>
          <a:noFill/>
        </p:spPr>
        <p:txBody>
          <a:bodyPr wrap="none" lIns="0" tIns="0" rIns="0" bIns="0" rtlCol="0" anchor="t"/>
          <a:lstStyle/>
          <a:p>
            <a:pPr marL="0" indent="0" algn="l">
              <a:lnSpc>
                <a:spcPts val="2500"/>
              </a:lnSpc>
              <a:buNone/>
            </a:pPr>
            <a:r>
              <a:rPr lang="en-US" sz="2000" b="1">
                <a:solidFill>
                  <a:srgbClr val="333F70"/>
                </a:solidFill>
                <a:latin typeface="Unbounded Bold" pitchFamily="34" charset="0"/>
                <a:ea typeface="Unbounded Bold" pitchFamily="34" charset="-122"/>
                <a:cs typeface="Unbounded Bold" pitchFamily="34" charset="-120"/>
              </a:rPr>
              <a:t>Fabric Cutting</a:t>
            </a:r>
            <a:endParaRPr lang="en-US" sz="2000"/>
          </a:p>
        </p:txBody>
      </p:sp>
      <p:sp>
        <p:nvSpPr>
          <p:cNvPr id="14" name="Text 11"/>
          <p:cNvSpPr/>
          <p:nvPr/>
        </p:nvSpPr>
        <p:spPr>
          <a:xfrm>
            <a:off x="7622024" y="4797504"/>
            <a:ext cx="6296501" cy="650558"/>
          </a:xfrm>
          <a:prstGeom prst="rect">
            <a:avLst/>
          </a:prstGeom>
          <a:noFill/>
        </p:spPr>
        <p:txBody>
          <a:bodyPr wrap="square" lIns="0" tIns="0" rIns="0" bIns="0" rtlCol="0" anchor="t"/>
          <a:lstStyle/>
          <a:p>
            <a:pPr marL="0" indent="0" algn="l">
              <a:lnSpc>
                <a:spcPts val="2550"/>
              </a:lnSpc>
              <a:buNone/>
            </a:pPr>
            <a:r>
              <a:rPr lang="en-US" sz="1600">
                <a:solidFill>
                  <a:srgbClr val="333F70"/>
                </a:solidFill>
                <a:latin typeface="Open Sans" pitchFamily="34" charset="0"/>
                <a:ea typeface="Open Sans" pitchFamily="34" charset="-122"/>
                <a:cs typeface="Open Sans" pitchFamily="34" charset="-120"/>
              </a:rPr>
              <a:t>The fabric is carefully cut according to the pattern to ensure accurate dimensions and precise shapes.</a:t>
            </a:r>
            <a:endParaRPr lang="en-US" sz="1600"/>
          </a:p>
        </p:txBody>
      </p:sp>
      <p:sp>
        <p:nvSpPr>
          <p:cNvPr id="15" name="Shape 12"/>
          <p:cNvSpPr/>
          <p:nvPr/>
        </p:nvSpPr>
        <p:spPr>
          <a:xfrm>
            <a:off x="6709291" y="6301026"/>
            <a:ext cx="711875" cy="22860"/>
          </a:xfrm>
          <a:prstGeom prst="roundRect">
            <a:avLst>
              <a:gd name="adj" fmla="val 373731"/>
            </a:avLst>
          </a:prstGeom>
          <a:solidFill>
            <a:srgbClr val="BCDBD4"/>
          </a:solidFill>
        </p:spPr>
        <p:txBody>
          <a:bodyPr/>
          <a:lstStyle/>
          <a:p/>
        </p:txBody>
      </p:sp>
      <p:sp>
        <p:nvSpPr>
          <p:cNvPr id="16" name="Shape 13"/>
          <p:cNvSpPr/>
          <p:nvPr/>
        </p:nvSpPr>
        <p:spPr>
          <a:xfrm>
            <a:off x="6274475" y="6083618"/>
            <a:ext cx="457676" cy="457676"/>
          </a:xfrm>
          <a:prstGeom prst="roundRect">
            <a:avLst>
              <a:gd name="adj" fmla="val 18667"/>
            </a:avLst>
          </a:prstGeom>
          <a:solidFill>
            <a:srgbClr val="D6F5EE"/>
          </a:solidFill>
          <a:ln w="7620">
            <a:solidFill>
              <a:srgbClr val="BCDBD4"/>
            </a:solidFill>
            <a:prstDash val="solid"/>
          </a:ln>
        </p:spPr>
        <p:txBody>
          <a:bodyPr/>
          <a:lstStyle/>
          <a:p/>
        </p:txBody>
      </p:sp>
      <p:sp>
        <p:nvSpPr>
          <p:cNvPr id="17" name="Text 14"/>
          <p:cNvSpPr/>
          <p:nvPr/>
        </p:nvSpPr>
        <p:spPr>
          <a:xfrm>
            <a:off x="6375321" y="6159818"/>
            <a:ext cx="255984" cy="305157"/>
          </a:xfrm>
          <a:prstGeom prst="rect">
            <a:avLst/>
          </a:prstGeom>
          <a:noFill/>
        </p:spPr>
        <p:txBody>
          <a:bodyPr wrap="none" lIns="0" tIns="0" rIns="0" bIns="0" rtlCol="0" anchor="t"/>
          <a:lstStyle/>
          <a:p>
            <a:pPr marL="0" indent="0" algn="ctr">
              <a:lnSpc>
                <a:spcPts val="2400"/>
              </a:lnSpc>
              <a:buNone/>
            </a:pPr>
            <a:r>
              <a:rPr lang="en-US" sz="2400" b="1">
                <a:solidFill>
                  <a:srgbClr val="333F70"/>
                </a:solidFill>
                <a:latin typeface="Unbounded Bold" pitchFamily="34" charset="0"/>
                <a:ea typeface="Unbounded Bold" pitchFamily="34" charset="-122"/>
                <a:cs typeface="Unbounded Bold" pitchFamily="34" charset="-120"/>
              </a:rPr>
              <a:t>3</a:t>
            </a:r>
            <a:endParaRPr lang="en-US" sz="2400"/>
          </a:p>
        </p:txBody>
      </p:sp>
      <p:sp>
        <p:nvSpPr>
          <p:cNvPr id="18" name="Text 15"/>
          <p:cNvSpPr/>
          <p:nvPr/>
        </p:nvSpPr>
        <p:spPr>
          <a:xfrm>
            <a:off x="7622024" y="6058138"/>
            <a:ext cx="3806190" cy="317897"/>
          </a:xfrm>
          <a:prstGeom prst="rect">
            <a:avLst/>
          </a:prstGeom>
          <a:noFill/>
        </p:spPr>
        <p:txBody>
          <a:bodyPr wrap="none" lIns="0" tIns="0" rIns="0" bIns="0" rtlCol="0" anchor="t"/>
          <a:lstStyle/>
          <a:p>
            <a:pPr marL="0" indent="0" algn="l">
              <a:lnSpc>
                <a:spcPts val="2500"/>
              </a:lnSpc>
              <a:buNone/>
            </a:pPr>
            <a:r>
              <a:rPr lang="en-US" sz="2000" b="1">
                <a:solidFill>
                  <a:srgbClr val="333F70"/>
                </a:solidFill>
                <a:latin typeface="Unbounded Bold" pitchFamily="34" charset="0"/>
                <a:ea typeface="Unbounded Bold" pitchFamily="34" charset="-122"/>
                <a:cs typeface="Unbounded Bold" pitchFamily="34" charset="-120"/>
              </a:rPr>
              <a:t>Stitching and Assembly</a:t>
            </a:r>
            <a:endParaRPr lang="en-US" sz="2000"/>
          </a:p>
        </p:txBody>
      </p:sp>
      <p:sp>
        <p:nvSpPr>
          <p:cNvPr id="19" name="Text 16"/>
          <p:cNvSpPr/>
          <p:nvPr/>
        </p:nvSpPr>
        <p:spPr>
          <a:xfrm>
            <a:off x="7622024" y="6498074"/>
            <a:ext cx="6296501" cy="650558"/>
          </a:xfrm>
          <a:prstGeom prst="rect">
            <a:avLst/>
          </a:prstGeom>
          <a:noFill/>
        </p:spPr>
        <p:txBody>
          <a:bodyPr wrap="square" lIns="0" tIns="0" rIns="0" bIns="0" rtlCol="0" anchor="t"/>
          <a:lstStyle/>
          <a:p>
            <a:pPr marL="0" indent="0" algn="l">
              <a:lnSpc>
                <a:spcPts val="2550"/>
              </a:lnSpc>
              <a:buNone/>
            </a:pPr>
            <a:r>
              <a:rPr lang="en-US" sz="1600">
                <a:solidFill>
                  <a:srgbClr val="333F70"/>
                </a:solidFill>
                <a:latin typeface="Open Sans" pitchFamily="34" charset="0"/>
                <a:ea typeface="Open Sans" pitchFamily="34" charset="-122"/>
                <a:cs typeface="Open Sans" pitchFamily="34" charset="-120"/>
              </a:rPr>
              <a:t>The cut fabric pieces are stitched together to form the garment, with meticulous attention to detail and quality control.</a:t>
            </a:r>
            <a:endParaRPr lang="en-US" sz="16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7">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14630400" cy="2294811"/>
          </a:xfrm>
          <a:prstGeom prst="rect">
            <a:avLst/>
          </a:prstGeom>
        </p:spPr>
      </p:pic>
      <p:sp>
        <p:nvSpPr>
          <p:cNvPr id="3" name="Text 0"/>
          <p:cNvSpPr/>
          <p:nvPr/>
        </p:nvSpPr>
        <p:spPr>
          <a:xfrm>
            <a:off x="642461" y="3092648"/>
            <a:ext cx="13345478" cy="1147286"/>
          </a:xfrm>
          <a:prstGeom prst="rect">
            <a:avLst/>
          </a:prstGeom>
          <a:noFill/>
        </p:spPr>
        <p:txBody>
          <a:bodyPr wrap="square" lIns="0" tIns="0" rIns="0" bIns="0" rtlCol="0" anchor="t"/>
          <a:lstStyle/>
          <a:p>
            <a:pPr marL="0" indent="0">
              <a:lnSpc>
                <a:spcPts val="4500"/>
              </a:lnSpc>
              <a:buNone/>
            </a:pPr>
            <a:r>
              <a:rPr lang="en-US" sz="3600" b="1">
                <a:solidFill>
                  <a:srgbClr val="333F70"/>
                </a:solidFill>
                <a:latin typeface="Unbounded Bold" pitchFamily="34" charset="0"/>
                <a:ea typeface="Unbounded Bold" pitchFamily="34" charset="-122"/>
                <a:cs typeface="Unbounded Bold" pitchFamily="34" charset="-120"/>
              </a:rPr>
              <a:t>Garment Manufacturing: Delivering a Diverse Range of Products</a:t>
            </a:r>
            <a:endParaRPr lang="en-US" sz="3600"/>
          </a:p>
        </p:txBody>
      </p:sp>
      <p:sp>
        <p:nvSpPr>
          <p:cNvPr id="4" name="Shape 1"/>
          <p:cNvSpPr/>
          <p:nvPr/>
        </p:nvSpPr>
        <p:spPr>
          <a:xfrm>
            <a:off x="642461" y="4515207"/>
            <a:ext cx="6581061" cy="1366480"/>
          </a:xfrm>
          <a:prstGeom prst="roundRect">
            <a:avLst>
              <a:gd name="adj" fmla="val 5643"/>
            </a:avLst>
          </a:prstGeom>
          <a:solidFill>
            <a:srgbClr val="D6F5EE"/>
          </a:solidFill>
          <a:ln w="7620">
            <a:solidFill>
              <a:srgbClr val="BCDBD4"/>
            </a:solidFill>
            <a:prstDash val="solid"/>
          </a:ln>
        </p:spPr>
        <p:txBody>
          <a:bodyPr/>
          <a:lstStyle/>
          <a:p/>
        </p:txBody>
      </p:sp>
      <p:sp>
        <p:nvSpPr>
          <p:cNvPr id="5" name="Text 2"/>
          <p:cNvSpPr/>
          <p:nvPr/>
        </p:nvSpPr>
        <p:spPr>
          <a:xfrm>
            <a:off x="833557" y="4706303"/>
            <a:ext cx="2608302" cy="286703"/>
          </a:xfrm>
          <a:prstGeom prst="rect">
            <a:avLst/>
          </a:prstGeom>
          <a:noFill/>
        </p:spPr>
        <p:txBody>
          <a:bodyPr wrap="none" lIns="0" tIns="0" rIns="0" bIns="0" rtlCol="0" anchor="t"/>
          <a:lstStyle/>
          <a:p>
            <a:pPr marL="0" indent="0">
              <a:lnSpc>
                <a:spcPts val="2250"/>
              </a:lnSpc>
              <a:buNone/>
            </a:pPr>
            <a:r>
              <a:rPr lang="en-US" sz="1800" b="1">
                <a:solidFill>
                  <a:srgbClr val="333F70"/>
                </a:solidFill>
                <a:latin typeface="Unbounded Bold" pitchFamily="34" charset="0"/>
                <a:ea typeface="Unbounded Bold" pitchFamily="34" charset="-122"/>
                <a:cs typeface="Unbounded Bold" pitchFamily="34" charset="-120"/>
              </a:rPr>
              <a:t>Knitted Garments</a:t>
            </a:r>
            <a:endParaRPr lang="en-US" sz="1800"/>
          </a:p>
        </p:txBody>
      </p:sp>
      <p:sp>
        <p:nvSpPr>
          <p:cNvPr id="6" name="Text 3"/>
          <p:cNvSpPr/>
          <p:nvPr/>
        </p:nvSpPr>
        <p:spPr>
          <a:xfrm>
            <a:off x="833557" y="5103138"/>
            <a:ext cx="6198870" cy="587454"/>
          </a:xfrm>
          <a:prstGeom prst="rect">
            <a:avLst/>
          </a:prstGeom>
          <a:noFill/>
        </p:spPr>
        <p:txBody>
          <a:bodyPr wrap="square" lIns="0" tIns="0" rIns="0" bIns="0" rtlCol="0" anchor="t"/>
          <a:lstStyle/>
          <a:p>
            <a:pPr marL="0" indent="0">
              <a:lnSpc>
                <a:spcPts val="2300"/>
              </a:lnSpc>
              <a:buNone/>
            </a:pPr>
            <a:r>
              <a:rPr lang="en-US" sz="1400">
                <a:solidFill>
                  <a:srgbClr val="333F70"/>
                </a:solidFill>
                <a:latin typeface="Open Sans" pitchFamily="34" charset="0"/>
                <a:ea typeface="Open Sans" pitchFamily="34" charset="-122"/>
                <a:cs typeface="Open Sans" pitchFamily="34" charset="-120"/>
              </a:rPr>
              <a:t>Knitted garments are made from yarn that is interloped together to form a fabric, often used for casual and sportswear.</a:t>
            </a:r>
            <a:endParaRPr lang="en-US" sz="1400"/>
          </a:p>
        </p:txBody>
      </p:sp>
      <p:sp>
        <p:nvSpPr>
          <p:cNvPr id="7" name="Shape 4"/>
          <p:cNvSpPr/>
          <p:nvPr/>
        </p:nvSpPr>
        <p:spPr>
          <a:xfrm>
            <a:off x="7406997" y="4515207"/>
            <a:ext cx="6581061" cy="1366480"/>
          </a:xfrm>
          <a:prstGeom prst="roundRect">
            <a:avLst>
              <a:gd name="adj" fmla="val 5643"/>
            </a:avLst>
          </a:prstGeom>
          <a:solidFill>
            <a:srgbClr val="D6F5EE"/>
          </a:solidFill>
          <a:ln w="7620">
            <a:solidFill>
              <a:srgbClr val="BCDBD4"/>
            </a:solidFill>
            <a:prstDash val="solid"/>
          </a:ln>
        </p:spPr>
        <p:txBody>
          <a:bodyPr/>
          <a:lstStyle/>
          <a:p/>
        </p:txBody>
      </p:sp>
      <p:sp>
        <p:nvSpPr>
          <p:cNvPr id="8" name="Text 5"/>
          <p:cNvSpPr/>
          <p:nvPr/>
        </p:nvSpPr>
        <p:spPr>
          <a:xfrm>
            <a:off x="7598092" y="4706303"/>
            <a:ext cx="2515553" cy="286703"/>
          </a:xfrm>
          <a:prstGeom prst="rect">
            <a:avLst/>
          </a:prstGeom>
          <a:noFill/>
        </p:spPr>
        <p:txBody>
          <a:bodyPr wrap="none" lIns="0" tIns="0" rIns="0" bIns="0" rtlCol="0" anchor="t"/>
          <a:lstStyle/>
          <a:p>
            <a:pPr marL="0" indent="0">
              <a:lnSpc>
                <a:spcPts val="2250"/>
              </a:lnSpc>
              <a:buNone/>
            </a:pPr>
            <a:r>
              <a:rPr lang="en-US" sz="1800" b="1">
                <a:solidFill>
                  <a:srgbClr val="333F70"/>
                </a:solidFill>
                <a:latin typeface="Unbounded Bold" pitchFamily="34" charset="0"/>
                <a:ea typeface="Unbounded Bold" pitchFamily="34" charset="-122"/>
                <a:cs typeface="Unbounded Bold" pitchFamily="34" charset="-120"/>
              </a:rPr>
              <a:t>Woven Garments</a:t>
            </a:r>
            <a:endParaRPr lang="en-US" sz="1800"/>
          </a:p>
        </p:txBody>
      </p:sp>
      <p:sp>
        <p:nvSpPr>
          <p:cNvPr id="9" name="Text 6"/>
          <p:cNvSpPr/>
          <p:nvPr/>
        </p:nvSpPr>
        <p:spPr>
          <a:xfrm>
            <a:off x="7598092" y="5103138"/>
            <a:ext cx="6198870" cy="587454"/>
          </a:xfrm>
          <a:prstGeom prst="rect">
            <a:avLst/>
          </a:prstGeom>
          <a:noFill/>
        </p:spPr>
        <p:txBody>
          <a:bodyPr wrap="square" lIns="0" tIns="0" rIns="0" bIns="0" rtlCol="0" anchor="t"/>
          <a:lstStyle/>
          <a:p>
            <a:pPr marL="0" indent="0">
              <a:lnSpc>
                <a:spcPts val="2300"/>
              </a:lnSpc>
              <a:buNone/>
            </a:pPr>
            <a:r>
              <a:rPr lang="en-US" sz="1400">
                <a:solidFill>
                  <a:srgbClr val="333F70"/>
                </a:solidFill>
                <a:latin typeface="Open Sans" pitchFamily="34" charset="0"/>
                <a:ea typeface="Open Sans" pitchFamily="34" charset="-122"/>
                <a:cs typeface="Open Sans" pitchFamily="34" charset="-120"/>
              </a:rPr>
              <a:t>Woven garments are made from yarn that is interlaced at right angles to create a fabric, used for more formal and durable apparel.</a:t>
            </a:r>
            <a:endParaRPr lang="en-US" sz="1400"/>
          </a:p>
        </p:txBody>
      </p:sp>
      <p:sp>
        <p:nvSpPr>
          <p:cNvPr id="10" name="Shape 7"/>
          <p:cNvSpPr/>
          <p:nvPr/>
        </p:nvSpPr>
        <p:spPr>
          <a:xfrm>
            <a:off x="642461" y="6065163"/>
            <a:ext cx="6581061" cy="1366480"/>
          </a:xfrm>
          <a:prstGeom prst="roundRect">
            <a:avLst>
              <a:gd name="adj" fmla="val 5643"/>
            </a:avLst>
          </a:prstGeom>
          <a:solidFill>
            <a:srgbClr val="D6F5EE"/>
          </a:solidFill>
          <a:ln w="7620">
            <a:solidFill>
              <a:srgbClr val="BCDBD4"/>
            </a:solidFill>
            <a:prstDash val="solid"/>
          </a:ln>
        </p:spPr>
        <p:txBody>
          <a:bodyPr/>
          <a:lstStyle/>
          <a:p/>
        </p:txBody>
      </p:sp>
      <p:sp>
        <p:nvSpPr>
          <p:cNvPr id="11" name="Text 8"/>
          <p:cNvSpPr/>
          <p:nvPr/>
        </p:nvSpPr>
        <p:spPr>
          <a:xfrm>
            <a:off x="833557" y="6256258"/>
            <a:ext cx="2692003" cy="286703"/>
          </a:xfrm>
          <a:prstGeom prst="rect">
            <a:avLst/>
          </a:prstGeom>
          <a:noFill/>
        </p:spPr>
        <p:txBody>
          <a:bodyPr wrap="none" lIns="0" tIns="0" rIns="0" bIns="0" rtlCol="0" anchor="t"/>
          <a:lstStyle/>
          <a:p>
            <a:pPr marL="0" indent="0">
              <a:lnSpc>
                <a:spcPts val="2250"/>
              </a:lnSpc>
              <a:buNone/>
            </a:pPr>
            <a:r>
              <a:rPr lang="en-US" sz="1800" b="1">
                <a:solidFill>
                  <a:srgbClr val="333F70"/>
                </a:solidFill>
                <a:latin typeface="Unbounded Bold" pitchFamily="34" charset="0"/>
                <a:ea typeface="Unbounded Bold" pitchFamily="34" charset="-122"/>
                <a:cs typeface="Unbounded Bold" pitchFamily="34" charset="-120"/>
              </a:rPr>
              <a:t>Household Textiles</a:t>
            </a:r>
            <a:endParaRPr lang="en-US" sz="1800"/>
          </a:p>
        </p:txBody>
      </p:sp>
      <p:sp>
        <p:nvSpPr>
          <p:cNvPr id="12" name="Text 9"/>
          <p:cNvSpPr/>
          <p:nvPr/>
        </p:nvSpPr>
        <p:spPr>
          <a:xfrm>
            <a:off x="833557" y="6653093"/>
            <a:ext cx="6198870" cy="587454"/>
          </a:xfrm>
          <a:prstGeom prst="rect">
            <a:avLst/>
          </a:prstGeom>
          <a:noFill/>
        </p:spPr>
        <p:txBody>
          <a:bodyPr wrap="square" lIns="0" tIns="0" rIns="0" bIns="0" rtlCol="0" anchor="t"/>
          <a:lstStyle/>
          <a:p>
            <a:pPr marL="0" indent="0">
              <a:lnSpc>
                <a:spcPts val="2300"/>
              </a:lnSpc>
              <a:buNone/>
            </a:pPr>
            <a:r>
              <a:rPr lang="en-US" sz="1400">
                <a:solidFill>
                  <a:srgbClr val="333F70"/>
                </a:solidFill>
                <a:latin typeface="Open Sans" pitchFamily="34" charset="0"/>
                <a:ea typeface="Open Sans" pitchFamily="34" charset="-122"/>
                <a:cs typeface="Open Sans" pitchFamily="34" charset="-120"/>
              </a:rPr>
              <a:t>The industry also produces household textiles like bed linens, towels, and curtains, catering to diverse needs and preferences.</a:t>
            </a:r>
            <a:endParaRPr lang="en-US" sz="1400"/>
          </a:p>
        </p:txBody>
      </p:sp>
      <p:sp>
        <p:nvSpPr>
          <p:cNvPr id="13" name="Shape 10"/>
          <p:cNvSpPr/>
          <p:nvPr/>
        </p:nvSpPr>
        <p:spPr>
          <a:xfrm>
            <a:off x="7406997" y="6065163"/>
            <a:ext cx="6581061" cy="1366480"/>
          </a:xfrm>
          <a:prstGeom prst="roundRect">
            <a:avLst>
              <a:gd name="adj" fmla="val 5643"/>
            </a:avLst>
          </a:prstGeom>
          <a:solidFill>
            <a:srgbClr val="D6F5EE"/>
          </a:solidFill>
          <a:ln w="7620">
            <a:solidFill>
              <a:srgbClr val="BCDBD4"/>
            </a:solidFill>
            <a:prstDash val="solid"/>
          </a:ln>
        </p:spPr>
        <p:txBody>
          <a:bodyPr/>
          <a:lstStyle/>
          <a:p/>
        </p:txBody>
      </p:sp>
      <p:sp>
        <p:nvSpPr>
          <p:cNvPr id="14" name="Text 11"/>
          <p:cNvSpPr/>
          <p:nvPr/>
        </p:nvSpPr>
        <p:spPr>
          <a:xfrm>
            <a:off x="7598092" y="6256258"/>
            <a:ext cx="2553176" cy="286703"/>
          </a:xfrm>
          <a:prstGeom prst="rect">
            <a:avLst/>
          </a:prstGeom>
          <a:noFill/>
        </p:spPr>
        <p:txBody>
          <a:bodyPr wrap="none" lIns="0" tIns="0" rIns="0" bIns="0" rtlCol="0" anchor="t"/>
          <a:lstStyle/>
          <a:p>
            <a:pPr marL="0" indent="0">
              <a:lnSpc>
                <a:spcPts val="2250"/>
              </a:lnSpc>
              <a:buNone/>
            </a:pPr>
            <a:r>
              <a:rPr lang="en-US" sz="1800" b="1">
                <a:solidFill>
                  <a:srgbClr val="333F70"/>
                </a:solidFill>
                <a:latin typeface="Unbounded Bold" pitchFamily="34" charset="0"/>
                <a:ea typeface="Unbounded Bold" pitchFamily="34" charset="-122"/>
                <a:cs typeface="Unbounded Bold" pitchFamily="34" charset="-120"/>
              </a:rPr>
              <a:t>Industrial Textiles</a:t>
            </a:r>
            <a:endParaRPr lang="en-US" sz="1800"/>
          </a:p>
        </p:txBody>
      </p:sp>
      <p:sp>
        <p:nvSpPr>
          <p:cNvPr id="15" name="Text 12"/>
          <p:cNvSpPr/>
          <p:nvPr/>
        </p:nvSpPr>
        <p:spPr>
          <a:xfrm>
            <a:off x="7598092" y="6653093"/>
            <a:ext cx="6198870" cy="587454"/>
          </a:xfrm>
          <a:prstGeom prst="rect">
            <a:avLst/>
          </a:prstGeom>
          <a:noFill/>
        </p:spPr>
        <p:txBody>
          <a:bodyPr wrap="square" lIns="0" tIns="0" rIns="0" bIns="0" rtlCol="0" anchor="t"/>
          <a:lstStyle/>
          <a:p>
            <a:pPr marL="0" indent="0">
              <a:lnSpc>
                <a:spcPts val="2300"/>
              </a:lnSpc>
              <a:buNone/>
            </a:pPr>
            <a:r>
              <a:rPr lang="en-US" sz="1400">
                <a:solidFill>
                  <a:srgbClr val="333F70"/>
                </a:solidFill>
                <a:latin typeface="Open Sans" pitchFamily="34" charset="0"/>
                <a:ea typeface="Open Sans" pitchFamily="34" charset="-122"/>
                <a:cs typeface="Open Sans" pitchFamily="34" charset="-120"/>
              </a:rPr>
              <a:t>Pakistan's textile industry also produces industrial textiles used in various sectors such as agriculture, construction, and manufacturing.</a:t>
            </a:r>
            <a:endParaRPr lang="en-US" sz="14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8">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49340" y="670203"/>
            <a:ext cx="7818120" cy="1183719"/>
          </a:xfrm>
          <a:prstGeom prst="rect">
            <a:avLst/>
          </a:prstGeom>
          <a:noFill/>
        </p:spPr>
        <p:txBody>
          <a:bodyPr wrap="square" lIns="0" tIns="0" rIns="0" bIns="0" rtlCol="0" anchor="t"/>
          <a:lstStyle/>
          <a:p>
            <a:pPr marL="0" indent="0">
              <a:lnSpc>
                <a:spcPts val="4650"/>
              </a:lnSpc>
              <a:buNone/>
            </a:pPr>
            <a:r>
              <a:rPr lang="en-US" sz="3700" b="1">
                <a:solidFill>
                  <a:srgbClr val="333F70"/>
                </a:solidFill>
                <a:latin typeface="Unbounded Bold" pitchFamily="34" charset="0"/>
                <a:ea typeface="Unbounded Bold" pitchFamily="34" charset="-122"/>
                <a:cs typeface="Unbounded Bold" pitchFamily="34" charset="-120"/>
              </a:rPr>
              <a:t>Exporting Quality Products to the World</a:t>
            </a:r>
            <a:endParaRPr lang="en-US" sz="3700"/>
          </a:p>
        </p:txBody>
      </p:sp>
      <p:sp>
        <p:nvSpPr>
          <p:cNvPr id="4" name="Text 1"/>
          <p:cNvSpPr/>
          <p:nvPr/>
        </p:nvSpPr>
        <p:spPr>
          <a:xfrm>
            <a:off x="6149340" y="2232660"/>
            <a:ext cx="3767018" cy="625078"/>
          </a:xfrm>
          <a:prstGeom prst="rect">
            <a:avLst/>
          </a:prstGeom>
          <a:noFill/>
        </p:spPr>
        <p:txBody>
          <a:bodyPr wrap="none" lIns="0" tIns="0" rIns="0" bIns="0" rtlCol="0" anchor="t"/>
          <a:lstStyle/>
          <a:p>
            <a:pPr marL="0" indent="0" algn="ctr">
              <a:lnSpc>
                <a:spcPts val="4900"/>
              </a:lnSpc>
              <a:buNone/>
            </a:pPr>
            <a:r>
              <a:rPr lang="en-US" sz="4900" b="1">
                <a:solidFill>
                  <a:srgbClr val="333F70"/>
                </a:solidFill>
                <a:latin typeface="Unbounded Bold" pitchFamily="34" charset="0"/>
                <a:ea typeface="Unbounded Bold" pitchFamily="34" charset="-122"/>
                <a:cs typeface="Unbounded Bold" pitchFamily="34" charset="-120"/>
              </a:rPr>
              <a:t>$16.655 Billion</a:t>
            </a:r>
            <a:endParaRPr lang="en-US" sz="4900"/>
          </a:p>
        </p:txBody>
      </p:sp>
      <p:sp>
        <p:nvSpPr>
          <p:cNvPr id="5" name="Text 2"/>
          <p:cNvSpPr/>
          <p:nvPr/>
        </p:nvSpPr>
        <p:spPr>
          <a:xfrm>
            <a:off x="6848951" y="3094434"/>
            <a:ext cx="2367677" cy="295989"/>
          </a:xfrm>
          <a:prstGeom prst="rect">
            <a:avLst/>
          </a:prstGeom>
          <a:noFill/>
        </p:spPr>
        <p:txBody>
          <a:bodyPr wrap="none" lIns="0" tIns="0" rIns="0" bIns="0" rtlCol="0" anchor="t"/>
          <a:lstStyle/>
          <a:p>
            <a:pPr marL="0" indent="0" algn="ctr">
              <a:lnSpc>
                <a:spcPts val="2300"/>
              </a:lnSpc>
              <a:buNone/>
            </a:pPr>
            <a:r>
              <a:rPr lang="en-US" sz="1850" b="1">
                <a:solidFill>
                  <a:srgbClr val="333F70"/>
                </a:solidFill>
                <a:latin typeface="Unbounded Bold" pitchFamily="34" charset="0"/>
                <a:ea typeface="Unbounded Bold" pitchFamily="34" charset="-122"/>
                <a:cs typeface="Unbounded Bold" pitchFamily="34" charset="-120"/>
              </a:rPr>
              <a:t>Textile Exports</a:t>
            </a:r>
            <a:endParaRPr lang="en-US" sz="1850"/>
          </a:p>
        </p:txBody>
      </p:sp>
      <p:sp>
        <p:nvSpPr>
          <p:cNvPr id="6" name="Text 3"/>
          <p:cNvSpPr/>
          <p:nvPr/>
        </p:nvSpPr>
        <p:spPr>
          <a:xfrm>
            <a:off x="6149340" y="3504009"/>
            <a:ext cx="3767018" cy="1212056"/>
          </a:xfrm>
          <a:prstGeom prst="rect">
            <a:avLst/>
          </a:prstGeom>
          <a:noFill/>
        </p:spPr>
        <p:txBody>
          <a:bodyPr wrap="square" lIns="0" tIns="0" rIns="0" bIns="0" rtlCol="0" anchor="t"/>
          <a:lstStyle/>
          <a:p>
            <a:pPr marL="0" indent="0" algn="ctr">
              <a:lnSpc>
                <a:spcPts val="2350"/>
              </a:lnSpc>
              <a:buNone/>
            </a:pPr>
            <a:r>
              <a:rPr lang="en-US" sz="1450">
                <a:solidFill>
                  <a:srgbClr val="333F70"/>
                </a:solidFill>
                <a:latin typeface="Open Sans" pitchFamily="34" charset="0"/>
                <a:ea typeface="Open Sans" pitchFamily="34" charset="-122"/>
                <a:cs typeface="Open Sans" pitchFamily="34" charset="-120"/>
              </a:rPr>
              <a:t>Pakistan's textile industry generates substantial revenue through exports, a testament to its quality and competitive pricing.</a:t>
            </a:r>
            <a:endParaRPr lang="en-US" sz="1450"/>
          </a:p>
        </p:txBody>
      </p:sp>
      <p:sp>
        <p:nvSpPr>
          <p:cNvPr id="7" name="Text 4"/>
          <p:cNvSpPr/>
          <p:nvPr/>
        </p:nvSpPr>
        <p:spPr>
          <a:xfrm>
            <a:off x="10200442" y="2232660"/>
            <a:ext cx="3767018" cy="625078"/>
          </a:xfrm>
          <a:prstGeom prst="rect">
            <a:avLst/>
          </a:prstGeom>
          <a:noFill/>
        </p:spPr>
        <p:txBody>
          <a:bodyPr wrap="none" lIns="0" tIns="0" rIns="0" bIns="0" rtlCol="0" anchor="t"/>
          <a:lstStyle/>
          <a:p>
            <a:pPr marL="0" indent="0" algn="ctr">
              <a:lnSpc>
                <a:spcPts val="4900"/>
              </a:lnSpc>
              <a:buNone/>
            </a:pPr>
            <a:r>
              <a:rPr lang="en-US" sz="4900" b="1">
                <a:solidFill>
                  <a:srgbClr val="333F70"/>
                </a:solidFill>
                <a:latin typeface="Unbounded Bold" pitchFamily="34" charset="0"/>
                <a:ea typeface="Unbounded Bold" pitchFamily="34" charset="-122"/>
                <a:cs typeface="Unbounded Bold" pitchFamily="34" charset="-120"/>
              </a:rPr>
              <a:t>1</a:t>
            </a:r>
            <a:endParaRPr lang="en-US" sz="4900"/>
          </a:p>
        </p:txBody>
      </p:sp>
      <p:sp>
        <p:nvSpPr>
          <p:cNvPr id="8" name="Text 5"/>
          <p:cNvSpPr/>
          <p:nvPr/>
        </p:nvSpPr>
        <p:spPr>
          <a:xfrm>
            <a:off x="10900053" y="3094434"/>
            <a:ext cx="2367677" cy="295989"/>
          </a:xfrm>
          <a:prstGeom prst="rect">
            <a:avLst/>
          </a:prstGeom>
          <a:noFill/>
        </p:spPr>
        <p:txBody>
          <a:bodyPr wrap="none" lIns="0" tIns="0" rIns="0" bIns="0" rtlCol="0" anchor="t"/>
          <a:lstStyle/>
          <a:p>
            <a:pPr marL="0" indent="0" algn="ctr">
              <a:lnSpc>
                <a:spcPts val="2300"/>
              </a:lnSpc>
              <a:buNone/>
            </a:pPr>
            <a:r>
              <a:rPr lang="en-US" sz="1850" b="1">
                <a:solidFill>
                  <a:srgbClr val="333F70"/>
                </a:solidFill>
                <a:latin typeface="Unbounded Bold" pitchFamily="34" charset="0"/>
                <a:ea typeface="Unbounded Bold" pitchFamily="34" charset="-122"/>
                <a:cs typeface="Unbounded Bold" pitchFamily="34" charset="-120"/>
              </a:rPr>
              <a:t>United States</a:t>
            </a:r>
            <a:endParaRPr lang="en-US" sz="1850"/>
          </a:p>
        </p:txBody>
      </p:sp>
      <p:sp>
        <p:nvSpPr>
          <p:cNvPr id="9" name="Text 6"/>
          <p:cNvSpPr/>
          <p:nvPr/>
        </p:nvSpPr>
        <p:spPr>
          <a:xfrm>
            <a:off x="10200442" y="3504009"/>
            <a:ext cx="3767018" cy="909042"/>
          </a:xfrm>
          <a:prstGeom prst="rect">
            <a:avLst/>
          </a:prstGeom>
          <a:noFill/>
        </p:spPr>
        <p:txBody>
          <a:bodyPr wrap="square" lIns="0" tIns="0" rIns="0" bIns="0" rtlCol="0" anchor="t"/>
          <a:lstStyle/>
          <a:p>
            <a:pPr marL="0" indent="0" algn="ctr">
              <a:lnSpc>
                <a:spcPts val="2350"/>
              </a:lnSpc>
              <a:buNone/>
            </a:pPr>
            <a:r>
              <a:rPr lang="en-US" sz="1450">
                <a:solidFill>
                  <a:srgbClr val="333F70"/>
                </a:solidFill>
                <a:latin typeface="Open Sans" pitchFamily="34" charset="0"/>
                <a:ea typeface="Open Sans" pitchFamily="34" charset="-122"/>
                <a:cs typeface="Open Sans" pitchFamily="34" charset="-120"/>
              </a:rPr>
              <a:t>The US is a major export market for Pakistani textiles, appreciating their quality and durability.</a:t>
            </a:r>
            <a:endParaRPr lang="en-US" sz="1450"/>
          </a:p>
        </p:txBody>
      </p:sp>
      <p:sp>
        <p:nvSpPr>
          <p:cNvPr id="10" name="Text 7"/>
          <p:cNvSpPr/>
          <p:nvPr/>
        </p:nvSpPr>
        <p:spPr>
          <a:xfrm>
            <a:off x="6149340" y="5378887"/>
            <a:ext cx="3767018" cy="625078"/>
          </a:xfrm>
          <a:prstGeom prst="rect">
            <a:avLst/>
          </a:prstGeom>
          <a:noFill/>
        </p:spPr>
        <p:txBody>
          <a:bodyPr wrap="none" lIns="0" tIns="0" rIns="0" bIns="0" rtlCol="0" anchor="t"/>
          <a:lstStyle/>
          <a:p>
            <a:pPr marL="0" indent="0" algn="ctr">
              <a:lnSpc>
                <a:spcPts val="4900"/>
              </a:lnSpc>
              <a:buNone/>
            </a:pPr>
            <a:r>
              <a:rPr lang="en-US" sz="4900" b="1">
                <a:solidFill>
                  <a:srgbClr val="333F70"/>
                </a:solidFill>
                <a:latin typeface="Unbounded Bold" pitchFamily="34" charset="0"/>
                <a:ea typeface="Unbounded Bold" pitchFamily="34" charset="-122"/>
                <a:cs typeface="Unbounded Bold" pitchFamily="34" charset="-120"/>
              </a:rPr>
              <a:t>2</a:t>
            </a:r>
            <a:endParaRPr lang="en-US" sz="4900"/>
          </a:p>
        </p:txBody>
      </p:sp>
      <p:sp>
        <p:nvSpPr>
          <p:cNvPr id="11" name="Text 8"/>
          <p:cNvSpPr/>
          <p:nvPr/>
        </p:nvSpPr>
        <p:spPr>
          <a:xfrm>
            <a:off x="6848951" y="6240661"/>
            <a:ext cx="2367677" cy="295989"/>
          </a:xfrm>
          <a:prstGeom prst="rect">
            <a:avLst/>
          </a:prstGeom>
          <a:noFill/>
        </p:spPr>
        <p:txBody>
          <a:bodyPr wrap="none" lIns="0" tIns="0" rIns="0" bIns="0" rtlCol="0" anchor="t"/>
          <a:lstStyle/>
          <a:p>
            <a:pPr marL="0" indent="0" algn="ctr">
              <a:lnSpc>
                <a:spcPts val="2300"/>
              </a:lnSpc>
              <a:buNone/>
            </a:pPr>
            <a:r>
              <a:rPr lang="en-US" sz="1850" b="1">
                <a:solidFill>
                  <a:srgbClr val="333F70"/>
                </a:solidFill>
                <a:latin typeface="Unbounded Bold" pitchFamily="34" charset="0"/>
                <a:ea typeface="Unbounded Bold" pitchFamily="34" charset="-122"/>
                <a:cs typeface="Unbounded Bold" pitchFamily="34" charset="-120"/>
              </a:rPr>
              <a:t>China</a:t>
            </a:r>
            <a:endParaRPr lang="en-US" sz="1850"/>
          </a:p>
        </p:txBody>
      </p:sp>
      <p:sp>
        <p:nvSpPr>
          <p:cNvPr id="12" name="Text 9"/>
          <p:cNvSpPr/>
          <p:nvPr/>
        </p:nvSpPr>
        <p:spPr>
          <a:xfrm>
            <a:off x="6149340" y="6650236"/>
            <a:ext cx="3767018" cy="909042"/>
          </a:xfrm>
          <a:prstGeom prst="rect">
            <a:avLst/>
          </a:prstGeom>
          <a:noFill/>
        </p:spPr>
        <p:txBody>
          <a:bodyPr wrap="square" lIns="0" tIns="0" rIns="0" bIns="0" rtlCol="0" anchor="t"/>
          <a:lstStyle/>
          <a:p>
            <a:pPr marL="0" indent="0" algn="ctr">
              <a:lnSpc>
                <a:spcPts val="2350"/>
              </a:lnSpc>
              <a:buNone/>
            </a:pPr>
            <a:r>
              <a:rPr lang="en-US" sz="1450">
                <a:solidFill>
                  <a:srgbClr val="333F70"/>
                </a:solidFill>
                <a:latin typeface="Open Sans" pitchFamily="34" charset="0"/>
                <a:ea typeface="Open Sans" pitchFamily="34" charset="-122"/>
                <a:cs typeface="Open Sans" pitchFamily="34" charset="-120"/>
              </a:rPr>
              <a:t>Pakistan's textile exports to China are significant, reflecting strong trade relations between the two countries.</a:t>
            </a:r>
            <a:endParaRPr lang="en-US" sz="1450"/>
          </a:p>
        </p:txBody>
      </p:sp>
      <p:sp>
        <p:nvSpPr>
          <p:cNvPr id="13" name="Text 10"/>
          <p:cNvSpPr/>
          <p:nvPr/>
        </p:nvSpPr>
        <p:spPr>
          <a:xfrm>
            <a:off x="10200442" y="5378887"/>
            <a:ext cx="3767018" cy="625078"/>
          </a:xfrm>
          <a:prstGeom prst="rect">
            <a:avLst/>
          </a:prstGeom>
          <a:noFill/>
        </p:spPr>
        <p:txBody>
          <a:bodyPr wrap="none" lIns="0" tIns="0" rIns="0" bIns="0" rtlCol="0" anchor="t"/>
          <a:lstStyle/>
          <a:p>
            <a:pPr marL="0" indent="0" algn="ctr">
              <a:lnSpc>
                <a:spcPts val="4900"/>
              </a:lnSpc>
              <a:buNone/>
            </a:pPr>
            <a:r>
              <a:rPr lang="en-US" sz="4900" b="1">
                <a:solidFill>
                  <a:srgbClr val="333F70"/>
                </a:solidFill>
                <a:latin typeface="Unbounded Bold" pitchFamily="34" charset="0"/>
                <a:ea typeface="Unbounded Bold" pitchFamily="34" charset="-122"/>
                <a:cs typeface="Unbounded Bold" pitchFamily="34" charset="-120"/>
              </a:rPr>
              <a:t>3</a:t>
            </a:r>
            <a:endParaRPr lang="en-US" sz="4900"/>
          </a:p>
        </p:txBody>
      </p:sp>
      <p:sp>
        <p:nvSpPr>
          <p:cNvPr id="14" name="Text 11"/>
          <p:cNvSpPr/>
          <p:nvPr/>
        </p:nvSpPr>
        <p:spPr>
          <a:xfrm>
            <a:off x="10900053" y="6240661"/>
            <a:ext cx="2367677" cy="295989"/>
          </a:xfrm>
          <a:prstGeom prst="rect">
            <a:avLst/>
          </a:prstGeom>
          <a:noFill/>
        </p:spPr>
        <p:txBody>
          <a:bodyPr wrap="none" lIns="0" tIns="0" rIns="0" bIns="0" rtlCol="0" anchor="t"/>
          <a:lstStyle/>
          <a:p>
            <a:pPr marL="0" indent="0" algn="ctr">
              <a:lnSpc>
                <a:spcPts val="2300"/>
              </a:lnSpc>
              <a:buNone/>
            </a:pPr>
            <a:r>
              <a:rPr lang="en-US" sz="1850" b="1">
                <a:solidFill>
                  <a:srgbClr val="333F70"/>
                </a:solidFill>
                <a:latin typeface="Unbounded Bold" pitchFamily="34" charset="0"/>
                <a:ea typeface="Unbounded Bold" pitchFamily="34" charset="-122"/>
                <a:cs typeface="Unbounded Bold" pitchFamily="34" charset="-120"/>
              </a:rPr>
              <a:t>United Kingdom</a:t>
            </a:r>
            <a:endParaRPr lang="en-US" sz="1850"/>
          </a:p>
        </p:txBody>
      </p:sp>
      <p:sp>
        <p:nvSpPr>
          <p:cNvPr id="15" name="Text 12"/>
          <p:cNvSpPr/>
          <p:nvPr/>
        </p:nvSpPr>
        <p:spPr>
          <a:xfrm>
            <a:off x="10200442" y="6650236"/>
            <a:ext cx="3767018" cy="909042"/>
          </a:xfrm>
          <a:prstGeom prst="rect">
            <a:avLst/>
          </a:prstGeom>
          <a:noFill/>
        </p:spPr>
        <p:txBody>
          <a:bodyPr wrap="square" lIns="0" tIns="0" rIns="0" bIns="0" rtlCol="0" anchor="t"/>
          <a:lstStyle/>
          <a:p>
            <a:pPr marL="0" indent="0" algn="ctr">
              <a:lnSpc>
                <a:spcPts val="2350"/>
              </a:lnSpc>
              <a:buNone/>
            </a:pPr>
            <a:r>
              <a:rPr lang="en-US" sz="1450">
                <a:solidFill>
                  <a:srgbClr val="333F70"/>
                </a:solidFill>
                <a:latin typeface="Open Sans" pitchFamily="34" charset="0"/>
                <a:ea typeface="Open Sans" pitchFamily="34" charset="-122"/>
                <a:cs typeface="Open Sans" pitchFamily="34" charset="-120"/>
              </a:rPr>
              <a:t>The UK remains a key export market for Pakistani textiles, with a long-standing trade relationship.</a:t>
            </a:r>
            <a:endParaRPr lang="en-US" sz="145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1">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155746"/>
            <a:ext cx="7556421" cy="2126337"/>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Issues Related to Pakistan’s Textile Industry</a:t>
            </a:r>
            <a:endParaRPr lang="en-US" sz="4450"/>
          </a:p>
        </p:txBody>
      </p:sp>
      <p:sp>
        <p:nvSpPr>
          <p:cNvPr id="4" name="Text 1"/>
          <p:cNvSpPr/>
          <p:nvPr/>
        </p:nvSpPr>
        <p:spPr>
          <a:xfrm>
            <a:off x="793790" y="4622244"/>
            <a:ext cx="7556421"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textile industry is a cornerstone of its economy, contributing significantly to GDP, employment, and exports. Despite a rich history and strong potential, the industry faces numerous challenges that hinder its growth and competitiveness.</a:t>
            </a:r>
            <a:endParaRPr lang="en-US" sz="175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2">
    <p:spTree>
      <p:nvGrpSpPr>
        <p:cNvPr id="1" name=""/>
        <p:cNvGrpSpPr/>
        <p:nvPr/>
      </p:nvGrpSpPr>
      <p:grpSpPr>
        <a:xfrm>
          <a:off x="0" y="0"/>
          <a:ext cx="0" cy="0"/>
        </a:xfrm>
      </p:grpSpPr>
      <p:sp>
        <p:nvSpPr>
          <p:cNvPr id="2" name="Text 0"/>
          <p:cNvSpPr/>
          <p:nvPr/>
        </p:nvSpPr>
        <p:spPr>
          <a:xfrm>
            <a:off x="793790" y="1425773"/>
            <a:ext cx="130428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Challenges Faced by the Textile Industry</a:t>
            </a:r>
            <a:endParaRPr lang="en-US" sz="4450"/>
          </a:p>
        </p:txBody>
      </p:sp>
      <p:sp>
        <p:nvSpPr>
          <p:cNvPr id="3" name="Shape 1"/>
          <p:cNvSpPr/>
          <p:nvPr/>
        </p:nvSpPr>
        <p:spPr>
          <a:xfrm>
            <a:off x="793790" y="3552111"/>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4" name="Text 2"/>
          <p:cNvSpPr/>
          <p:nvPr/>
        </p:nvSpPr>
        <p:spPr>
          <a:xfrm>
            <a:off x="960477" y="3637121"/>
            <a:ext cx="176927"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1</a:t>
            </a:r>
            <a:endParaRPr lang="en-US" sz="2650"/>
          </a:p>
        </p:txBody>
      </p:sp>
      <p:sp>
        <p:nvSpPr>
          <p:cNvPr id="5" name="Text 3"/>
          <p:cNvSpPr/>
          <p:nvPr/>
        </p:nvSpPr>
        <p:spPr>
          <a:xfrm>
            <a:off x="1530906" y="3552111"/>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Energy Crisis</a:t>
            </a:r>
            <a:endParaRPr lang="en-US" sz="2200"/>
          </a:p>
        </p:txBody>
      </p:sp>
      <p:sp>
        <p:nvSpPr>
          <p:cNvPr id="6" name="Text 4"/>
          <p:cNvSpPr/>
          <p:nvPr/>
        </p:nvSpPr>
        <p:spPr>
          <a:xfrm>
            <a:off x="1530906" y="4042529"/>
            <a:ext cx="3459242" cy="362903"/>
          </a:xfrm>
          <a:prstGeom prst="rect">
            <a:avLst/>
          </a:prstGeom>
          <a:noFill/>
        </p:spPr>
        <p:txBody>
          <a:bodyPr wrap="none" lIns="0" tIns="0" rIns="0" bIns="0" rtlCol="0" anchor="t"/>
          <a:lstStyle/>
          <a:p>
            <a:pPr marL="0" indent="0">
              <a:lnSpc>
                <a:spcPts val="2850"/>
              </a:lnSpc>
              <a:buNone/>
            </a:pPr>
            <a:endParaRPr lang="en-US" sz="1750"/>
          </a:p>
        </p:txBody>
      </p:sp>
      <p:sp>
        <p:nvSpPr>
          <p:cNvPr id="7" name="Shape 5"/>
          <p:cNvSpPr/>
          <p:nvPr/>
        </p:nvSpPr>
        <p:spPr>
          <a:xfrm>
            <a:off x="5216962" y="3552111"/>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8" name="Text 6"/>
          <p:cNvSpPr/>
          <p:nvPr/>
        </p:nvSpPr>
        <p:spPr>
          <a:xfrm>
            <a:off x="5330071" y="3637121"/>
            <a:ext cx="284083"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2</a:t>
            </a:r>
            <a:endParaRPr lang="en-US" sz="2650"/>
          </a:p>
        </p:txBody>
      </p:sp>
      <p:sp>
        <p:nvSpPr>
          <p:cNvPr id="9" name="Text 7"/>
          <p:cNvSpPr/>
          <p:nvPr/>
        </p:nvSpPr>
        <p:spPr>
          <a:xfrm>
            <a:off x="5954078" y="3552111"/>
            <a:ext cx="3459242"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Infrastructure Challenges</a:t>
            </a:r>
            <a:endParaRPr lang="en-US" sz="2200"/>
          </a:p>
        </p:txBody>
      </p:sp>
      <p:sp>
        <p:nvSpPr>
          <p:cNvPr id="10" name="Text 8"/>
          <p:cNvSpPr/>
          <p:nvPr/>
        </p:nvSpPr>
        <p:spPr>
          <a:xfrm>
            <a:off x="5954078" y="4396859"/>
            <a:ext cx="3459242" cy="362903"/>
          </a:xfrm>
          <a:prstGeom prst="rect">
            <a:avLst/>
          </a:prstGeom>
          <a:noFill/>
        </p:spPr>
        <p:txBody>
          <a:bodyPr wrap="none" lIns="0" tIns="0" rIns="0" bIns="0" rtlCol="0" anchor="t"/>
          <a:lstStyle/>
          <a:p>
            <a:pPr marL="0" indent="0">
              <a:lnSpc>
                <a:spcPts val="2850"/>
              </a:lnSpc>
              <a:buNone/>
            </a:pPr>
            <a:endParaRPr lang="en-US" sz="1750"/>
          </a:p>
        </p:txBody>
      </p:sp>
      <p:sp>
        <p:nvSpPr>
          <p:cNvPr id="11" name="Shape 9"/>
          <p:cNvSpPr/>
          <p:nvPr/>
        </p:nvSpPr>
        <p:spPr>
          <a:xfrm>
            <a:off x="9640133" y="3552111"/>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12" name="Text 10"/>
          <p:cNvSpPr/>
          <p:nvPr/>
        </p:nvSpPr>
        <p:spPr>
          <a:xfrm>
            <a:off x="9752528" y="3637121"/>
            <a:ext cx="285512"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3</a:t>
            </a:r>
            <a:endParaRPr lang="en-US" sz="2650"/>
          </a:p>
        </p:txBody>
      </p:sp>
      <p:sp>
        <p:nvSpPr>
          <p:cNvPr id="13" name="Text 11"/>
          <p:cNvSpPr/>
          <p:nvPr/>
        </p:nvSpPr>
        <p:spPr>
          <a:xfrm>
            <a:off x="10377249" y="3552111"/>
            <a:ext cx="3459242" cy="106299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Outdated Technology and Machinery</a:t>
            </a:r>
            <a:endParaRPr lang="en-US" sz="2200"/>
          </a:p>
        </p:txBody>
      </p:sp>
      <p:sp>
        <p:nvSpPr>
          <p:cNvPr id="14" name="Text 12"/>
          <p:cNvSpPr/>
          <p:nvPr/>
        </p:nvSpPr>
        <p:spPr>
          <a:xfrm>
            <a:off x="10377249" y="4751189"/>
            <a:ext cx="3459242" cy="362903"/>
          </a:xfrm>
          <a:prstGeom prst="rect">
            <a:avLst/>
          </a:prstGeom>
          <a:noFill/>
        </p:spPr>
        <p:txBody>
          <a:bodyPr wrap="none" lIns="0" tIns="0" rIns="0" bIns="0" rtlCol="0" anchor="t"/>
          <a:lstStyle/>
          <a:p>
            <a:pPr marL="0" indent="0">
              <a:lnSpc>
                <a:spcPts val="2850"/>
              </a:lnSpc>
              <a:buNone/>
            </a:pPr>
            <a:endParaRPr lang="en-US" sz="1750"/>
          </a:p>
        </p:txBody>
      </p:sp>
      <p:sp>
        <p:nvSpPr>
          <p:cNvPr id="15" name="Shape 13"/>
          <p:cNvSpPr/>
          <p:nvPr/>
        </p:nvSpPr>
        <p:spPr>
          <a:xfrm>
            <a:off x="793790" y="5596057"/>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16" name="Text 14"/>
          <p:cNvSpPr/>
          <p:nvPr/>
        </p:nvSpPr>
        <p:spPr>
          <a:xfrm>
            <a:off x="902494" y="5681067"/>
            <a:ext cx="292894"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4</a:t>
            </a:r>
            <a:endParaRPr lang="en-US" sz="2650"/>
          </a:p>
        </p:txBody>
      </p:sp>
      <p:sp>
        <p:nvSpPr>
          <p:cNvPr id="17" name="Text 15"/>
          <p:cNvSpPr/>
          <p:nvPr/>
        </p:nvSpPr>
        <p:spPr>
          <a:xfrm>
            <a:off x="1530906" y="5596057"/>
            <a:ext cx="3459242"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Lack of Skilled Labor</a:t>
            </a:r>
            <a:endParaRPr lang="en-US" sz="2200"/>
          </a:p>
        </p:txBody>
      </p:sp>
      <p:sp>
        <p:nvSpPr>
          <p:cNvPr id="18" name="Text 16"/>
          <p:cNvSpPr/>
          <p:nvPr/>
        </p:nvSpPr>
        <p:spPr>
          <a:xfrm>
            <a:off x="1530906" y="6440805"/>
            <a:ext cx="3459242" cy="362903"/>
          </a:xfrm>
          <a:prstGeom prst="rect">
            <a:avLst/>
          </a:prstGeom>
          <a:noFill/>
        </p:spPr>
        <p:txBody>
          <a:bodyPr wrap="none" lIns="0" tIns="0" rIns="0" bIns="0" rtlCol="0" anchor="t"/>
          <a:lstStyle/>
          <a:p>
            <a:pPr marL="0" indent="0">
              <a:lnSpc>
                <a:spcPts val="2850"/>
              </a:lnSpc>
              <a:buNone/>
            </a:pPr>
            <a:endParaRPr lang="en-US" sz="1750"/>
          </a:p>
        </p:txBody>
      </p:sp>
      <p:sp>
        <p:nvSpPr>
          <p:cNvPr id="19" name="Shape 17"/>
          <p:cNvSpPr/>
          <p:nvPr/>
        </p:nvSpPr>
        <p:spPr>
          <a:xfrm>
            <a:off x="5216962" y="5596057"/>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20" name="Text 18"/>
          <p:cNvSpPr/>
          <p:nvPr/>
        </p:nvSpPr>
        <p:spPr>
          <a:xfrm>
            <a:off x="5334833" y="5681067"/>
            <a:ext cx="274558"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5</a:t>
            </a:r>
            <a:endParaRPr lang="en-US" sz="2650"/>
          </a:p>
        </p:txBody>
      </p:sp>
      <p:sp>
        <p:nvSpPr>
          <p:cNvPr id="21" name="Text 19"/>
          <p:cNvSpPr/>
          <p:nvPr/>
        </p:nvSpPr>
        <p:spPr>
          <a:xfrm>
            <a:off x="5954078" y="5596057"/>
            <a:ext cx="3459242"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Environmental Concerns</a:t>
            </a:r>
            <a:endParaRPr lang="en-US" sz="2200"/>
          </a:p>
        </p:txBody>
      </p:sp>
      <p:sp>
        <p:nvSpPr>
          <p:cNvPr id="22" name="Text 20"/>
          <p:cNvSpPr/>
          <p:nvPr/>
        </p:nvSpPr>
        <p:spPr>
          <a:xfrm>
            <a:off x="5954078" y="6440805"/>
            <a:ext cx="3459242" cy="362903"/>
          </a:xfrm>
          <a:prstGeom prst="rect">
            <a:avLst/>
          </a:prstGeom>
          <a:noFill/>
        </p:spPr>
        <p:txBody>
          <a:bodyPr wrap="none" lIns="0" tIns="0" rIns="0" bIns="0" rtlCol="0" anchor="t"/>
          <a:lstStyle/>
          <a:p>
            <a:pPr marL="0" indent="0">
              <a:lnSpc>
                <a:spcPts val="2850"/>
              </a:lnSpc>
              <a:buNone/>
            </a:pPr>
            <a:endParaRPr lang="en-US" sz="1750"/>
          </a:p>
        </p:txBody>
      </p:sp>
      <p:sp>
        <p:nvSpPr>
          <p:cNvPr id="23" name="Shape 21"/>
          <p:cNvSpPr/>
          <p:nvPr/>
        </p:nvSpPr>
        <p:spPr>
          <a:xfrm>
            <a:off x="9640133" y="5596057"/>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24" name="Text 22"/>
          <p:cNvSpPr/>
          <p:nvPr/>
        </p:nvSpPr>
        <p:spPr>
          <a:xfrm>
            <a:off x="9749433" y="5681067"/>
            <a:ext cx="291584"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6</a:t>
            </a:r>
            <a:endParaRPr lang="en-US" sz="2650"/>
          </a:p>
        </p:txBody>
      </p:sp>
      <p:sp>
        <p:nvSpPr>
          <p:cNvPr id="25" name="Text 23"/>
          <p:cNvSpPr/>
          <p:nvPr/>
        </p:nvSpPr>
        <p:spPr>
          <a:xfrm>
            <a:off x="10377249" y="5596057"/>
            <a:ext cx="3459242"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Competition from Other Countries</a:t>
            </a:r>
            <a:endParaRPr lang="en-US" sz="2200"/>
          </a:p>
        </p:txBody>
      </p:sp>
      <p:sp>
        <p:nvSpPr>
          <p:cNvPr id="26" name="Text 24"/>
          <p:cNvSpPr/>
          <p:nvPr/>
        </p:nvSpPr>
        <p:spPr>
          <a:xfrm>
            <a:off x="10377249" y="6440805"/>
            <a:ext cx="3459242" cy="362903"/>
          </a:xfrm>
          <a:prstGeom prst="rect">
            <a:avLst/>
          </a:prstGeom>
          <a:noFill/>
        </p:spPr>
        <p:txBody>
          <a:bodyPr wrap="none" lIns="0" tIns="0" rIns="0" bIns="0" rtlCol="0" anchor="t"/>
          <a:lstStyle/>
          <a:p>
            <a:pPr marL="0" indent="0">
              <a:lnSpc>
                <a:spcPts val="2850"/>
              </a:lnSpc>
              <a:buNone/>
            </a:pPr>
            <a:endParaRPr lang="en-US" sz="175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3">
    <p:spTree>
      <p:nvGrpSpPr>
        <p:cNvPr id="1" name=""/>
        <p:cNvGrpSpPr/>
        <p:nvPr/>
      </p:nvGrpSpPr>
      <p:grpSpPr>
        <a:xfrm>
          <a:off x="0" y="0"/>
          <a:ext cx="0" cy="0"/>
        </a:xfrm>
      </p:grpSpPr>
      <p:sp>
        <p:nvSpPr>
          <p:cNvPr id="2" name="Text 0"/>
          <p:cNvSpPr/>
          <p:nvPr/>
        </p:nvSpPr>
        <p:spPr>
          <a:xfrm>
            <a:off x="793790" y="2257782"/>
            <a:ext cx="10225445" cy="708779"/>
          </a:xfrm>
          <a:prstGeom prst="rect">
            <a:avLst/>
          </a:prstGeom>
          <a:noFill/>
        </p:spPr>
        <p:txBody>
          <a:bodyPr wrap="non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Energy Crisis: A Major Hurdle</a:t>
            </a:r>
            <a:endParaRPr lang="en-US" sz="4450"/>
          </a:p>
        </p:txBody>
      </p:sp>
      <p:sp>
        <p:nvSpPr>
          <p:cNvPr id="3" name="Shape 1"/>
          <p:cNvSpPr/>
          <p:nvPr/>
        </p:nvSpPr>
        <p:spPr>
          <a:xfrm>
            <a:off x="793790" y="3675340"/>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4" name="Text 2"/>
          <p:cNvSpPr/>
          <p:nvPr/>
        </p:nvSpPr>
        <p:spPr>
          <a:xfrm>
            <a:off x="960477" y="3760351"/>
            <a:ext cx="176927"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1</a:t>
            </a:r>
            <a:endParaRPr lang="en-US" sz="2650"/>
          </a:p>
        </p:txBody>
      </p:sp>
      <p:sp>
        <p:nvSpPr>
          <p:cNvPr id="5" name="Text 3"/>
          <p:cNvSpPr/>
          <p:nvPr/>
        </p:nvSpPr>
        <p:spPr>
          <a:xfrm>
            <a:off x="1530906" y="3675340"/>
            <a:ext cx="3274338"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High Energy Costs</a:t>
            </a:r>
            <a:endParaRPr lang="en-US" sz="2200"/>
          </a:p>
        </p:txBody>
      </p:sp>
      <p:sp>
        <p:nvSpPr>
          <p:cNvPr id="6" name="Text 4"/>
          <p:cNvSpPr/>
          <p:nvPr/>
        </p:nvSpPr>
        <p:spPr>
          <a:xfrm>
            <a:off x="1530906" y="4165759"/>
            <a:ext cx="3459242"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textile industry faces high energy costs due to limited natural gas and reliance on expensive imported fuel.</a:t>
            </a:r>
            <a:endParaRPr lang="en-US" sz="1750"/>
          </a:p>
        </p:txBody>
      </p:sp>
      <p:sp>
        <p:nvSpPr>
          <p:cNvPr id="7" name="Shape 5"/>
          <p:cNvSpPr/>
          <p:nvPr/>
        </p:nvSpPr>
        <p:spPr>
          <a:xfrm>
            <a:off x="5216962" y="3675340"/>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8" name="Text 6"/>
          <p:cNvSpPr/>
          <p:nvPr/>
        </p:nvSpPr>
        <p:spPr>
          <a:xfrm>
            <a:off x="5330071" y="3760351"/>
            <a:ext cx="284083"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2</a:t>
            </a:r>
            <a:endParaRPr lang="en-US" sz="2650"/>
          </a:p>
        </p:txBody>
      </p:sp>
      <p:sp>
        <p:nvSpPr>
          <p:cNvPr id="9" name="Text 7"/>
          <p:cNvSpPr/>
          <p:nvPr/>
        </p:nvSpPr>
        <p:spPr>
          <a:xfrm>
            <a:off x="5954078" y="3675340"/>
            <a:ext cx="3459242"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Frequent Power Outages</a:t>
            </a:r>
            <a:endParaRPr lang="en-US" sz="2200"/>
          </a:p>
        </p:txBody>
      </p:sp>
      <p:sp>
        <p:nvSpPr>
          <p:cNvPr id="10" name="Text 8"/>
          <p:cNvSpPr/>
          <p:nvPr/>
        </p:nvSpPr>
        <p:spPr>
          <a:xfrm>
            <a:off x="5954078" y="4520089"/>
            <a:ext cx="3459242"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Unreliable power supply disrupts production, leads to inefficiencies, and affects product quality.</a:t>
            </a:r>
            <a:endParaRPr lang="en-US" sz="1750"/>
          </a:p>
        </p:txBody>
      </p:sp>
      <p:sp>
        <p:nvSpPr>
          <p:cNvPr id="11" name="Shape 9"/>
          <p:cNvSpPr/>
          <p:nvPr/>
        </p:nvSpPr>
        <p:spPr>
          <a:xfrm>
            <a:off x="9640133" y="3675340"/>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12" name="Text 10"/>
          <p:cNvSpPr/>
          <p:nvPr/>
        </p:nvSpPr>
        <p:spPr>
          <a:xfrm>
            <a:off x="9752528" y="3760351"/>
            <a:ext cx="285512"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3</a:t>
            </a:r>
            <a:endParaRPr lang="en-US" sz="2650"/>
          </a:p>
        </p:txBody>
      </p:sp>
      <p:sp>
        <p:nvSpPr>
          <p:cNvPr id="13" name="Text 11"/>
          <p:cNvSpPr/>
          <p:nvPr/>
        </p:nvSpPr>
        <p:spPr>
          <a:xfrm>
            <a:off x="10377249" y="3675340"/>
            <a:ext cx="3459242"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Limited Access to Renewable Energy</a:t>
            </a:r>
            <a:endParaRPr lang="en-US" sz="2200"/>
          </a:p>
        </p:txBody>
      </p:sp>
      <p:sp>
        <p:nvSpPr>
          <p:cNvPr id="14" name="Text 12"/>
          <p:cNvSpPr/>
          <p:nvPr/>
        </p:nvSpPr>
        <p:spPr>
          <a:xfrm>
            <a:off x="10377249" y="4520089"/>
            <a:ext cx="3459242"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Insufficient investment in renewable energy sources hampers efforts to reduce reliance on fossil fuels.</a:t>
            </a:r>
            <a:endParaRPr lang="en-US" sz="175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4">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14630400" cy="2781181"/>
          </a:xfrm>
          <a:prstGeom prst="rect">
            <a:avLst/>
          </a:prstGeom>
        </p:spPr>
      </p:pic>
      <p:sp>
        <p:nvSpPr>
          <p:cNvPr id="3" name="Text 0"/>
          <p:cNvSpPr/>
          <p:nvPr/>
        </p:nvSpPr>
        <p:spPr>
          <a:xfrm>
            <a:off x="778669" y="3393043"/>
            <a:ext cx="13073062" cy="1390650"/>
          </a:xfrm>
          <a:prstGeom prst="rect">
            <a:avLst/>
          </a:prstGeom>
          <a:noFill/>
        </p:spPr>
        <p:txBody>
          <a:bodyPr wrap="square" lIns="0" tIns="0" rIns="0" bIns="0" rtlCol="0" anchor="t"/>
          <a:lstStyle/>
          <a:p>
            <a:pPr marL="0" indent="0">
              <a:lnSpc>
                <a:spcPts val="5450"/>
              </a:lnSpc>
              <a:buNone/>
            </a:pPr>
            <a:r>
              <a:rPr lang="en-US" sz="4350" b="1">
                <a:solidFill>
                  <a:srgbClr val="333F70"/>
                </a:solidFill>
                <a:latin typeface="Unbounded Bold" pitchFamily="34" charset="0"/>
                <a:ea typeface="Unbounded Bold" pitchFamily="34" charset="-122"/>
                <a:cs typeface="Unbounded Bold" pitchFamily="34" charset="-120"/>
              </a:rPr>
              <a:t>Infrastructure Deficiencies: A Drag on Efficiency</a:t>
            </a:r>
            <a:endParaRPr lang="en-US" sz="4350"/>
          </a:p>
        </p:txBody>
      </p:sp>
      <p:sp>
        <p:nvSpPr>
          <p:cNvPr id="4" name="Shape 1"/>
          <p:cNvSpPr/>
          <p:nvPr/>
        </p:nvSpPr>
        <p:spPr>
          <a:xfrm>
            <a:off x="778669" y="5367695"/>
            <a:ext cx="500539" cy="500539"/>
          </a:xfrm>
          <a:prstGeom prst="roundRect">
            <a:avLst>
              <a:gd name="adj" fmla="val 18670"/>
            </a:avLst>
          </a:prstGeom>
          <a:solidFill>
            <a:srgbClr val="D6F5EE"/>
          </a:solidFill>
          <a:ln w="7620">
            <a:solidFill>
              <a:srgbClr val="BCDBD4"/>
            </a:solidFill>
            <a:prstDash val="solid"/>
          </a:ln>
        </p:spPr>
        <p:txBody>
          <a:bodyPr/>
          <a:lstStyle/>
          <a:p/>
        </p:txBody>
      </p:sp>
      <p:sp>
        <p:nvSpPr>
          <p:cNvPr id="5" name="Text 2"/>
          <p:cNvSpPr/>
          <p:nvPr/>
        </p:nvSpPr>
        <p:spPr>
          <a:xfrm>
            <a:off x="942142" y="5451038"/>
            <a:ext cx="173593" cy="333732"/>
          </a:xfrm>
          <a:prstGeom prst="rect">
            <a:avLst/>
          </a:prstGeom>
          <a:noFill/>
        </p:spPr>
        <p:txBody>
          <a:bodyPr wrap="none" lIns="0" tIns="0" rIns="0" bIns="0" rtlCol="0" anchor="t"/>
          <a:lstStyle/>
          <a:p>
            <a:pPr marL="0" indent="0" algn="ctr">
              <a:lnSpc>
                <a:spcPts val="2600"/>
              </a:lnSpc>
              <a:buNone/>
            </a:pPr>
            <a:r>
              <a:rPr lang="en-US" sz="2600" b="1">
                <a:solidFill>
                  <a:srgbClr val="333F70"/>
                </a:solidFill>
                <a:latin typeface="Unbounded Bold" pitchFamily="34" charset="0"/>
                <a:ea typeface="Unbounded Bold" pitchFamily="34" charset="-122"/>
                <a:cs typeface="Unbounded Bold" pitchFamily="34" charset="-120"/>
              </a:rPr>
              <a:t>1</a:t>
            </a:r>
            <a:endParaRPr lang="en-US" sz="2600"/>
          </a:p>
        </p:txBody>
      </p:sp>
      <p:sp>
        <p:nvSpPr>
          <p:cNvPr id="6" name="Text 3"/>
          <p:cNvSpPr/>
          <p:nvPr/>
        </p:nvSpPr>
        <p:spPr>
          <a:xfrm>
            <a:off x="1501616" y="5367695"/>
            <a:ext cx="3486507" cy="695325"/>
          </a:xfrm>
          <a:prstGeom prst="rect">
            <a:avLst/>
          </a:prstGeom>
          <a:noFill/>
        </p:spPr>
        <p:txBody>
          <a:bodyPr wrap="square" lIns="0" tIns="0" rIns="0" bIns="0" rtlCol="0" anchor="t"/>
          <a:lstStyle/>
          <a:p>
            <a:pPr marL="0" indent="0">
              <a:lnSpc>
                <a:spcPts val="2700"/>
              </a:lnSpc>
              <a:buNone/>
            </a:pPr>
            <a:r>
              <a:rPr lang="en-US" sz="2150" b="1">
                <a:solidFill>
                  <a:srgbClr val="333F70"/>
                </a:solidFill>
                <a:latin typeface="Unbounded Bold" pitchFamily="34" charset="0"/>
                <a:ea typeface="Unbounded Bold" pitchFamily="34" charset="-122"/>
                <a:cs typeface="Unbounded Bold" pitchFamily="34" charset="-120"/>
              </a:rPr>
              <a:t>Aging Roads and Ports</a:t>
            </a:r>
            <a:endParaRPr lang="en-US" sz="2150"/>
          </a:p>
        </p:txBody>
      </p:sp>
      <p:sp>
        <p:nvSpPr>
          <p:cNvPr id="7" name="Text 4"/>
          <p:cNvSpPr/>
          <p:nvPr/>
        </p:nvSpPr>
        <p:spPr>
          <a:xfrm>
            <a:off x="1501616" y="6196489"/>
            <a:ext cx="3486507" cy="1067991"/>
          </a:xfrm>
          <a:prstGeom prst="rect">
            <a:avLst/>
          </a:prstGeom>
          <a:noFill/>
        </p:spPr>
        <p:txBody>
          <a:bodyPr wrap="square" lIns="0" tIns="0" rIns="0" bIns="0" rtlCol="0" anchor="t"/>
          <a:lstStyle/>
          <a:p>
            <a:pPr marL="0" indent="0">
              <a:lnSpc>
                <a:spcPts val="2800"/>
              </a:lnSpc>
              <a:buNone/>
            </a:pPr>
            <a:r>
              <a:rPr lang="en-US" sz="1750">
                <a:solidFill>
                  <a:srgbClr val="333F70"/>
                </a:solidFill>
                <a:latin typeface="Open Sans" pitchFamily="34" charset="0"/>
                <a:ea typeface="Open Sans" pitchFamily="34" charset="-122"/>
                <a:cs typeface="Open Sans" pitchFamily="34" charset="-120"/>
              </a:rPr>
              <a:t>Pakistan's roads, ports, and storage areas are outdated and require significant investment.</a:t>
            </a:r>
            <a:endParaRPr lang="en-US" sz="1750"/>
          </a:p>
        </p:txBody>
      </p:sp>
      <p:sp>
        <p:nvSpPr>
          <p:cNvPr id="8" name="Shape 5"/>
          <p:cNvSpPr/>
          <p:nvPr/>
        </p:nvSpPr>
        <p:spPr>
          <a:xfrm>
            <a:off x="5210532" y="5367695"/>
            <a:ext cx="500539" cy="500539"/>
          </a:xfrm>
          <a:prstGeom prst="roundRect">
            <a:avLst>
              <a:gd name="adj" fmla="val 18670"/>
            </a:avLst>
          </a:prstGeom>
          <a:solidFill>
            <a:srgbClr val="D6F5EE"/>
          </a:solidFill>
          <a:ln w="7620">
            <a:solidFill>
              <a:srgbClr val="BCDBD4"/>
            </a:solidFill>
            <a:prstDash val="solid"/>
          </a:ln>
        </p:spPr>
        <p:txBody>
          <a:bodyPr/>
          <a:lstStyle/>
          <a:p/>
        </p:txBody>
      </p:sp>
      <p:sp>
        <p:nvSpPr>
          <p:cNvPr id="9" name="Text 6"/>
          <p:cNvSpPr/>
          <p:nvPr/>
        </p:nvSpPr>
        <p:spPr>
          <a:xfrm>
            <a:off x="5321498" y="5451038"/>
            <a:ext cx="278606" cy="333732"/>
          </a:xfrm>
          <a:prstGeom prst="rect">
            <a:avLst/>
          </a:prstGeom>
          <a:noFill/>
        </p:spPr>
        <p:txBody>
          <a:bodyPr wrap="none" lIns="0" tIns="0" rIns="0" bIns="0" rtlCol="0" anchor="t"/>
          <a:lstStyle/>
          <a:p>
            <a:pPr marL="0" indent="0" algn="ctr">
              <a:lnSpc>
                <a:spcPts val="2600"/>
              </a:lnSpc>
              <a:buNone/>
            </a:pPr>
            <a:r>
              <a:rPr lang="en-US" sz="2600" b="1">
                <a:solidFill>
                  <a:srgbClr val="333F70"/>
                </a:solidFill>
                <a:latin typeface="Unbounded Bold" pitchFamily="34" charset="0"/>
                <a:ea typeface="Unbounded Bold" pitchFamily="34" charset="-122"/>
                <a:cs typeface="Unbounded Bold" pitchFamily="34" charset="-120"/>
              </a:rPr>
              <a:t>2</a:t>
            </a:r>
            <a:endParaRPr lang="en-US" sz="2600"/>
          </a:p>
        </p:txBody>
      </p:sp>
      <p:sp>
        <p:nvSpPr>
          <p:cNvPr id="10" name="Text 7"/>
          <p:cNvSpPr/>
          <p:nvPr/>
        </p:nvSpPr>
        <p:spPr>
          <a:xfrm>
            <a:off x="5933480" y="5367695"/>
            <a:ext cx="3486507" cy="695325"/>
          </a:xfrm>
          <a:prstGeom prst="rect">
            <a:avLst/>
          </a:prstGeom>
          <a:noFill/>
        </p:spPr>
        <p:txBody>
          <a:bodyPr wrap="square" lIns="0" tIns="0" rIns="0" bIns="0" rtlCol="0" anchor="t"/>
          <a:lstStyle/>
          <a:p>
            <a:pPr marL="0" indent="0">
              <a:lnSpc>
                <a:spcPts val="2700"/>
              </a:lnSpc>
              <a:buNone/>
            </a:pPr>
            <a:r>
              <a:rPr lang="en-US" sz="2150" b="1">
                <a:solidFill>
                  <a:srgbClr val="333F70"/>
                </a:solidFill>
                <a:latin typeface="Unbounded Bold" pitchFamily="34" charset="0"/>
                <a:ea typeface="Unbounded Bold" pitchFamily="34" charset="-122"/>
                <a:cs typeface="Unbounded Bold" pitchFamily="34" charset="-120"/>
              </a:rPr>
              <a:t>Expensive Transportation</a:t>
            </a:r>
            <a:endParaRPr lang="en-US" sz="2150"/>
          </a:p>
        </p:txBody>
      </p:sp>
      <p:sp>
        <p:nvSpPr>
          <p:cNvPr id="11" name="Text 8"/>
          <p:cNvSpPr/>
          <p:nvPr/>
        </p:nvSpPr>
        <p:spPr>
          <a:xfrm>
            <a:off x="5933480" y="6196489"/>
            <a:ext cx="3486507" cy="1423988"/>
          </a:xfrm>
          <a:prstGeom prst="rect">
            <a:avLst/>
          </a:prstGeom>
          <a:noFill/>
        </p:spPr>
        <p:txBody>
          <a:bodyPr wrap="square" lIns="0" tIns="0" rIns="0" bIns="0" rtlCol="0" anchor="t"/>
          <a:lstStyle/>
          <a:p>
            <a:pPr marL="0" indent="0">
              <a:lnSpc>
                <a:spcPts val="2800"/>
              </a:lnSpc>
              <a:buNone/>
            </a:pPr>
            <a:r>
              <a:rPr lang="en-US" sz="1750">
                <a:solidFill>
                  <a:srgbClr val="333F70"/>
                </a:solidFill>
                <a:latin typeface="Open Sans" pitchFamily="34" charset="0"/>
                <a:ea typeface="Open Sans" pitchFamily="34" charset="-122"/>
                <a:cs typeface="Open Sans" pitchFamily="34" charset="-120"/>
              </a:rPr>
              <a:t>This makes transporting goods difficult and expensive, impacting the industry's ability to compete in global markets.</a:t>
            </a:r>
            <a:endParaRPr lang="en-US" sz="1750"/>
          </a:p>
        </p:txBody>
      </p:sp>
      <p:sp>
        <p:nvSpPr>
          <p:cNvPr id="12" name="Shape 9"/>
          <p:cNvSpPr/>
          <p:nvPr/>
        </p:nvSpPr>
        <p:spPr>
          <a:xfrm>
            <a:off x="9642396" y="5367695"/>
            <a:ext cx="500539" cy="500539"/>
          </a:xfrm>
          <a:prstGeom prst="roundRect">
            <a:avLst>
              <a:gd name="adj" fmla="val 18670"/>
            </a:avLst>
          </a:prstGeom>
          <a:solidFill>
            <a:srgbClr val="D6F5EE"/>
          </a:solidFill>
          <a:ln w="7620">
            <a:solidFill>
              <a:srgbClr val="BCDBD4"/>
            </a:solidFill>
            <a:prstDash val="solid"/>
          </a:ln>
        </p:spPr>
        <p:txBody>
          <a:bodyPr/>
          <a:lstStyle/>
          <a:p/>
        </p:txBody>
      </p:sp>
      <p:sp>
        <p:nvSpPr>
          <p:cNvPr id="13" name="Text 10"/>
          <p:cNvSpPr/>
          <p:nvPr/>
        </p:nvSpPr>
        <p:spPr>
          <a:xfrm>
            <a:off x="9752648" y="5451038"/>
            <a:ext cx="279916" cy="333732"/>
          </a:xfrm>
          <a:prstGeom prst="rect">
            <a:avLst/>
          </a:prstGeom>
          <a:noFill/>
        </p:spPr>
        <p:txBody>
          <a:bodyPr wrap="none" lIns="0" tIns="0" rIns="0" bIns="0" rtlCol="0" anchor="t"/>
          <a:lstStyle/>
          <a:p>
            <a:pPr marL="0" indent="0" algn="ctr">
              <a:lnSpc>
                <a:spcPts val="2600"/>
              </a:lnSpc>
              <a:buNone/>
            </a:pPr>
            <a:r>
              <a:rPr lang="en-US" sz="2600" b="1">
                <a:solidFill>
                  <a:srgbClr val="333F70"/>
                </a:solidFill>
                <a:latin typeface="Unbounded Bold" pitchFamily="34" charset="0"/>
                <a:ea typeface="Unbounded Bold" pitchFamily="34" charset="-122"/>
                <a:cs typeface="Unbounded Bold" pitchFamily="34" charset="-120"/>
              </a:rPr>
              <a:t>3</a:t>
            </a:r>
            <a:endParaRPr lang="en-US" sz="2600"/>
          </a:p>
        </p:txBody>
      </p:sp>
      <p:sp>
        <p:nvSpPr>
          <p:cNvPr id="14" name="Text 11"/>
          <p:cNvSpPr/>
          <p:nvPr/>
        </p:nvSpPr>
        <p:spPr>
          <a:xfrm>
            <a:off x="10365343" y="5367695"/>
            <a:ext cx="3486507" cy="695325"/>
          </a:xfrm>
          <a:prstGeom prst="rect">
            <a:avLst/>
          </a:prstGeom>
          <a:noFill/>
        </p:spPr>
        <p:txBody>
          <a:bodyPr wrap="square" lIns="0" tIns="0" rIns="0" bIns="0" rtlCol="0" anchor="t"/>
          <a:lstStyle/>
          <a:p>
            <a:pPr marL="0" indent="0">
              <a:lnSpc>
                <a:spcPts val="2700"/>
              </a:lnSpc>
              <a:buNone/>
            </a:pPr>
            <a:r>
              <a:rPr lang="en-US" sz="2150" b="1">
                <a:solidFill>
                  <a:srgbClr val="333F70"/>
                </a:solidFill>
                <a:latin typeface="Unbounded Bold" pitchFamily="34" charset="0"/>
                <a:ea typeface="Unbounded Bold" pitchFamily="34" charset="-122"/>
                <a:cs typeface="Unbounded Bold" pitchFamily="34" charset="-120"/>
              </a:rPr>
              <a:t>Modernization Needed</a:t>
            </a:r>
            <a:endParaRPr lang="en-US" sz="2150"/>
          </a:p>
        </p:txBody>
      </p:sp>
      <p:sp>
        <p:nvSpPr>
          <p:cNvPr id="15" name="Text 12"/>
          <p:cNvSpPr/>
          <p:nvPr/>
        </p:nvSpPr>
        <p:spPr>
          <a:xfrm>
            <a:off x="10365343" y="6196489"/>
            <a:ext cx="3486507" cy="1423988"/>
          </a:xfrm>
          <a:prstGeom prst="rect">
            <a:avLst/>
          </a:prstGeom>
          <a:noFill/>
        </p:spPr>
        <p:txBody>
          <a:bodyPr wrap="square" lIns="0" tIns="0" rIns="0" bIns="0" rtlCol="0" anchor="t"/>
          <a:lstStyle/>
          <a:p>
            <a:pPr marL="0" indent="0">
              <a:lnSpc>
                <a:spcPts val="2800"/>
              </a:lnSpc>
              <a:buNone/>
            </a:pPr>
            <a:r>
              <a:rPr lang="en-US" sz="1750">
                <a:solidFill>
                  <a:srgbClr val="333F70"/>
                </a:solidFill>
                <a:latin typeface="Open Sans" pitchFamily="34" charset="0"/>
                <a:ea typeface="Open Sans" pitchFamily="34" charset="-122"/>
                <a:cs typeface="Open Sans" pitchFamily="34" charset="-120"/>
              </a:rPr>
              <a:t>Improving infrastructure would enhance efficiency and productivity, reducing delays and costs.</a:t>
            </a:r>
            <a:endParaRPr lang="en-US" sz="175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5">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14630400" cy="2610445"/>
          </a:xfrm>
          <a:prstGeom prst="rect">
            <a:avLst/>
          </a:prstGeom>
        </p:spPr>
      </p:pic>
      <p:sp>
        <p:nvSpPr>
          <p:cNvPr id="3" name="Text 0"/>
          <p:cNvSpPr/>
          <p:nvPr/>
        </p:nvSpPr>
        <p:spPr>
          <a:xfrm>
            <a:off x="730925" y="3184684"/>
            <a:ext cx="13168551" cy="1305163"/>
          </a:xfrm>
          <a:prstGeom prst="rect">
            <a:avLst/>
          </a:prstGeom>
          <a:noFill/>
        </p:spPr>
        <p:txBody>
          <a:bodyPr wrap="square" lIns="0" tIns="0" rIns="0" bIns="0" rtlCol="0" anchor="t"/>
          <a:lstStyle/>
          <a:p>
            <a:pPr marL="0" indent="0">
              <a:lnSpc>
                <a:spcPts val="5100"/>
              </a:lnSpc>
              <a:buNone/>
            </a:pPr>
            <a:r>
              <a:rPr lang="en-US" sz="4100" b="1">
                <a:solidFill>
                  <a:srgbClr val="333F70"/>
                </a:solidFill>
                <a:latin typeface="Unbounded Bold" pitchFamily="34" charset="0"/>
                <a:ea typeface="Unbounded Bold" pitchFamily="34" charset="-122"/>
                <a:cs typeface="Unbounded Bold" pitchFamily="34" charset="-120"/>
              </a:rPr>
              <a:t>Outdated Technology: A Barrier to Progress</a:t>
            </a:r>
            <a:endParaRPr lang="en-US" sz="4100"/>
          </a:p>
        </p:txBody>
      </p:sp>
      <p:pic>
        <p:nvPicPr>
          <p:cNvPr id="4" name="Image 1" descr="preencoded.png"/>
          <p:cNvPicPr>
            <a:picLocks noChangeAspect="1"/>
          </p:cNvPicPr>
          <p:nvPr/>
        </p:nvPicPr>
        <p:blipFill>
          <a:blip r:embed="rId4"/>
          <a:stretch>
            <a:fillRect/>
          </a:stretch>
        </p:blipFill>
        <p:spPr>
          <a:xfrm>
            <a:off x="730925" y="4803100"/>
            <a:ext cx="522089" cy="522089"/>
          </a:xfrm>
          <a:prstGeom prst="rect">
            <a:avLst/>
          </a:prstGeom>
        </p:spPr>
      </p:pic>
      <p:sp>
        <p:nvSpPr>
          <p:cNvPr id="5" name="Text 1"/>
          <p:cNvSpPr/>
          <p:nvPr/>
        </p:nvSpPr>
        <p:spPr>
          <a:xfrm>
            <a:off x="730925" y="5534025"/>
            <a:ext cx="2610445" cy="326350"/>
          </a:xfrm>
          <a:prstGeom prst="rect">
            <a:avLst/>
          </a:prstGeom>
          <a:noFill/>
        </p:spPr>
        <p:txBody>
          <a:bodyPr wrap="none" lIns="0" tIns="0" rIns="0" bIns="0" rtlCol="0" anchor="t"/>
          <a:lstStyle/>
          <a:p>
            <a:pPr marL="0" indent="0" algn="l">
              <a:lnSpc>
                <a:spcPts val="2550"/>
              </a:lnSpc>
              <a:buNone/>
            </a:pPr>
            <a:r>
              <a:rPr lang="en-US" sz="2050" b="1">
                <a:solidFill>
                  <a:srgbClr val="333F70"/>
                </a:solidFill>
                <a:latin typeface="Unbounded Bold" pitchFamily="34" charset="0"/>
                <a:ea typeface="Unbounded Bold" pitchFamily="34" charset="-122"/>
                <a:cs typeface="Unbounded Bold" pitchFamily="34" charset="-120"/>
              </a:rPr>
              <a:t>Modernization</a:t>
            </a:r>
            <a:endParaRPr lang="en-US" sz="2050"/>
          </a:p>
        </p:txBody>
      </p:sp>
      <p:sp>
        <p:nvSpPr>
          <p:cNvPr id="6" name="Text 2"/>
          <p:cNvSpPr/>
          <p:nvPr/>
        </p:nvSpPr>
        <p:spPr>
          <a:xfrm>
            <a:off x="730925" y="5985629"/>
            <a:ext cx="4180642" cy="1336358"/>
          </a:xfrm>
          <a:prstGeom prst="rect">
            <a:avLst/>
          </a:prstGeom>
          <a:noFill/>
        </p:spPr>
        <p:txBody>
          <a:bodyPr wrap="square" lIns="0" tIns="0" rIns="0" bIns="0" rtlCol="0" anchor="t"/>
          <a:lstStyle/>
          <a:p>
            <a:pPr marL="0" indent="0" algn="l">
              <a:lnSpc>
                <a:spcPts val="2600"/>
              </a:lnSpc>
              <a:buNone/>
            </a:pPr>
            <a:r>
              <a:rPr lang="en-US" sz="1600">
                <a:solidFill>
                  <a:srgbClr val="333F70"/>
                </a:solidFill>
                <a:latin typeface="Open Sans" pitchFamily="34" charset="0"/>
                <a:ea typeface="Open Sans" pitchFamily="34" charset="-122"/>
                <a:cs typeface="Open Sans" pitchFamily="34" charset="-120"/>
              </a:rPr>
              <a:t>Pakistan's textile industry relies heavily on outdated technology and machinery, leading to inefficiencies and reduced productivity.</a:t>
            </a:r>
            <a:endParaRPr lang="en-US" sz="1600"/>
          </a:p>
        </p:txBody>
      </p:sp>
      <p:pic>
        <p:nvPicPr>
          <p:cNvPr id="7" name="Image 2" descr="preencoded.png"/>
          <p:cNvPicPr>
            <a:picLocks noChangeAspect="1"/>
          </p:cNvPicPr>
          <p:nvPr/>
        </p:nvPicPr>
        <p:blipFill>
          <a:blip r:embed="rId5"/>
          <a:stretch>
            <a:fillRect/>
          </a:stretch>
        </p:blipFill>
        <p:spPr>
          <a:xfrm>
            <a:off x="5224820" y="4803100"/>
            <a:ext cx="522089" cy="522089"/>
          </a:xfrm>
          <a:prstGeom prst="rect">
            <a:avLst/>
          </a:prstGeom>
        </p:spPr>
      </p:pic>
      <p:sp>
        <p:nvSpPr>
          <p:cNvPr id="8" name="Text 3"/>
          <p:cNvSpPr/>
          <p:nvPr/>
        </p:nvSpPr>
        <p:spPr>
          <a:xfrm>
            <a:off x="5224820" y="5534025"/>
            <a:ext cx="2610445" cy="326350"/>
          </a:xfrm>
          <a:prstGeom prst="rect">
            <a:avLst/>
          </a:prstGeom>
          <a:noFill/>
        </p:spPr>
        <p:txBody>
          <a:bodyPr wrap="none" lIns="0" tIns="0" rIns="0" bIns="0" rtlCol="0" anchor="t"/>
          <a:lstStyle/>
          <a:p>
            <a:pPr marL="0" indent="0" algn="l">
              <a:lnSpc>
                <a:spcPts val="2550"/>
              </a:lnSpc>
              <a:buNone/>
            </a:pPr>
            <a:r>
              <a:rPr lang="en-US" sz="2050" b="1">
                <a:solidFill>
                  <a:srgbClr val="333F70"/>
                </a:solidFill>
                <a:latin typeface="Unbounded Bold" pitchFamily="34" charset="0"/>
                <a:ea typeface="Unbounded Bold" pitchFamily="34" charset="-122"/>
                <a:cs typeface="Unbounded Bold" pitchFamily="34" charset="-120"/>
              </a:rPr>
              <a:t>Automation</a:t>
            </a:r>
            <a:endParaRPr lang="en-US" sz="2050"/>
          </a:p>
        </p:txBody>
      </p:sp>
      <p:sp>
        <p:nvSpPr>
          <p:cNvPr id="9" name="Text 4"/>
          <p:cNvSpPr/>
          <p:nvPr/>
        </p:nvSpPr>
        <p:spPr>
          <a:xfrm>
            <a:off x="5224820" y="5985629"/>
            <a:ext cx="4180642" cy="1670447"/>
          </a:xfrm>
          <a:prstGeom prst="rect">
            <a:avLst/>
          </a:prstGeom>
          <a:noFill/>
        </p:spPr>
        <p:txBody>
          <a:bodyPr wrap="square" lIns="0" tIns="0" rIns="0" bIns="0" rtlCol="0" anchor="t"/>
          <a:lstStyle/>
          <a:p>
            <a:pPr marL="0" indent="0" algn="l">
              <a:lnSpc>
                <a:spcPts val="2600"/>
              </a:lnSpc>
              <a:buNone/>
            </a:pPr>
            <a:r>
              <a:rPr lang="en-US" sz="1600">
                <a:solidFill>
                  <a:srgbClr val="333F70"/>
                </a:solidFill>
                <a:latin typeface="Open Sans" pitchFamily="34" charset="0"/>
                <a:ea typeface="Open Sans" pitchFamily="34" charset="-122"/>
                <a:cs typeface="Open Sans" pitchFamily="34" charset="-120"/>
              </a:rPr>
              <a:t>Upgrading to automated machinery, computer-aided design (CAD), and other advanced technologies would enhance production capabilities and improve quality.</a:t>
            </a:r>
            <a:endParaRPr lang="en-US" sz="1600"/>
          </a:p>
        </p:txBody>
      </p:sp>
      <p:pic>
        <p:nvPicPr>
          <p:cNvPr id="10" name="Image 3" descr="preencoded.png"/>
          <p:cNvPicPr>
            <a:picLocks noChangeAspect="1"/>
          </p:cNvPicPr>
          <p:nvPr/>
        </p:nvPicPr>
        <p:blipFill>
          <a:blip r:embed="rId6"/>
          <a:stretch>
            <a:fillRect/>
          </a:stretch>
        </p:blipFill>
        <p:spPr>
          <a:xfrm>
            <a:off x="9718715" y="4803100"/>
            <a:ext cx="522089" cy="522089"/>
          </a:xfrm>
          <a:prstGeom prst="rect">
            <a:avLst/>
          </a:prstGeom>
        </p:spPr>
      </p:pic>
      <p:sp>
        <p:nvSpPr>
          <p:cNvPr id="11" name="Text 5"/>
          <p:cNvSpPr/>
          <p:nvPr/>
        </p:nvSpPr>
        <p:spPr>
          <a:xfrm>
            <a:off x="9718715" y="5534025"/>
            <a:ext cx="2610445" cy="326350"/>
          </a:xfrm>
          <a:prstGeom prst="rect">
            <a:avLst/>
          </a:prstGeom>
          <a:noFill/>
        </p:spPr>
        <p:txBody>
          <a:bodyPr wrap="none" lIns="0" tIns="0" rIns="0" bIns="0" rtlCol="0" anchor="t"/>
          <a:lstStyle/>
          <a:p>
            <a:pPr marL="0" indent="0" algn="l">
              <a:lnSpc>
                <a:spcPts val="2550"/>
              </a:lnSpc>
              <a:buNone/>
            </a:pPr>
            <a:r>
              <a:rPr lang="en-US" sz="2050" b="1">
                <a:solidFill>
                  <a:srgbClr val="333F70"/>
                </a:solidFill>
                <a:latin typeface="Unbounded Bold" pitchFamily="34" charset="0"/>
                <a:ea typeface="Unbounded Bold" pitchFamily="34" charset="-122"/>
                <a:cs typeface="Unbounded Bold" pitchFamily="34" charset="-120"/>
              </a:rPr>
              <a:t>Cost Reduction</a:t>
            </a:r>
            <a:endParaRPr lang="en-US" sz="2050"/>
          </a:p>
        </p:txBody>
      </p:sp>
      <p:sp>
        <p:nvSpPr>
          <p:cNvPr id="12" name="Text 6"/>
          <p:cNvSpPr/>
          <p:nvPr/>
        </p:nvSpPr>
        <p:spPr>
          <a:xfrm>
            <a:off x="9718715" y="5985629"/>
            <a:ext cx="4180642" cy="1002268"/>
          </a:xfrm>
          <a:prstGeom prst="rect">
            <a:avLst/>
          </a:prstGeom>
          <a:noFill/>
        </p:spPr>
        <p:txBody>
          <a:bodyPr wrap="square" lIns="0" tIns="0" rIns="0" bIns="0" rtlCol="0" anchor="t"/>
          <a:lstStyle/>
          <a:p>
            <a:pPr marL="0" indent="0" algn="l">
              <a:lnSpc>
                <a:spcPts val="2600"/>
              </a:lnSpc>
              <a:buNone/>
            </a:pPr>
            <a:r>
              <a:rPr lang="en-US" sz="1600">
                <a:solidFill>
                  <a:srgbClr val="333F70"/>
                </a:solidFill>
                <a:latin typeface="Open Sans" pitchFamily="34" charset="0"/>
                <a:ea typeface="Open Sans" pitchFamily="34" charset="-122"/>
                <a:cs typeface="Open Sans" pitchFamily="34" charset="-120"/>
              </a:rPr>
              <a:t>Modernization would also help reduce costs, improve efficiency, and enhance competitiveness in the global market.</a:t>
            </a:r>
            <a:endParaRPr lang="en-US" sz="16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6">
    <p:spTree>
      <p:nvGrpSpPr>
        <p:cNvPr id="1" name=""/>
        <p:cNvGrpSpPr/>
        <p:nvPr/>
      </p:nvGrpSpPr>
      <p:grpSpPr>
        <a:xfrm>
          <a:off x="0" y="0"/>
          <a:ext cx="0" cy="0"/>
        </a:xfrm>
      </p:grpSpPr>
      <p:sp>
        <p:nvSpPr>
          <p:cNvPr id="2" name="Text 0"/>
          <p:cNvSpPr/>
          <p:nvPr/>
        </p:nvSpPr>
        <p:spPr>
          <a:xfrm>
            <a:off x="792361" y="624245"/>
            <a:ext cx="13045678" cy="1414939"/>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Skill Gap: A Challenge for the Workforce</a:t>
            </a:r>
            <a:endParaRPr lang="en-US" sz="4450"/>
          </a:p>
        </p:txBody>
      </p:sp>
      <p:pic>
        <p:nvPicPr>
          <p:cNvPr id="3" name="Image 0" descr="preencoded.png"/>
          <p:cNvPicPr>
            <a:picLocks noChangeAspect="1"/>
          </p:cNvPicPr>
          <p:nvPr/>
        </p:nvPicPr>
        <p:blipFill>
          <a:blip r:embed="rId3"/>
          <a:stretch>
            <a:fillRect/>
          </a:stretch>
        </p:blipFill>
        <p:spPr>
          <a:xfrm>
            <a:off x="2977396" y="2491978"/>
            <a:ext cx="2152531" cy="1666756"/>
          </a:xfrm>
          <a:prstGeom prst="rect">
            <a:avLst/>
          </a:prstGeom>
        </p:spPr>
      </p:pic>
      <p:sp>
        <p:nvSpPr>
          <p:cNvPr id="4" name="Text 1"/>
          <p:cNvSpPr/>
          <p:nvPr/>
        </p:nvSpPr>
        <p:spPr>
          <a:xfrm>
            <a:off x="3980021" y="3314938"/>
            <a:ext cx="147161" cy="452795"/>
          </a:xfrm>
          <a:prstGeom prst="rect">
            <a:avLst/>
          </a:prstGeom>
          <a:noFill/>
        </p:spPr>
        <p:txBody>
          <a:bodyPr wrap="none" lIns="0" tIns="0" rIns="0" bIns="0" rtlCol="0" anchor="t"/>
          <a:lstStyle/>
          <a:p>
            <a:pPr marL="0" indent="0" algn="ctr">
              <a:lnSpc>
                <a:spcPts val="3550"/>
              </a:lnSpc>
              <a:buNone/>
            </a:pPr>
            <a:r>
              <a:rPr lang="en-US" sz="2200" b="1">
                <a:solidFill>
                  <a:srgbClr val="333F70"/>
                </a:solidFill>
                <a:latin typeface="Unbounded Bold" pitchFamily="34" charset="0"/>
                <a:ea typeface="Unbounded Bold" pitchFamily="34" charset="-122"/>
                <a:cs typeface="Unbounded Bold" pitchFamily="34" charset="-120"/>
              </a:rPr>
              <a:t>1</a:t>
            </a:r>
            <a:endParaRPr lang="en-US" sz="2200"/>
          </a:p>
        </p:txBody>
      </p:sp>
      <p:sp>
        <p:nvSpPr>
          <p:cNvPr id="5" name="Text 2"/>
          <p:cNvSpPr/>
          <p:nvPr/>
        </p:nvSpPr>
        <p:spPr>
          <a:xfrm>
            <a:off x="5356265" y="2718316"/>
            <a:ext cx="2829997" cy="353735"/>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Upskilling</a:t>
            </a:r>
            <a:endParaRPr lang="en-US" sz="2200"/>
          </a:p>
        </p:txBody>
      </p:sp>
      <p:sp>
        <p:nvSpPr>
          <p:cNvPr id="6" name="Text 3"/>
          <p:cNvSpPr/>
          <p:nvPr/>
        </p:nvSpPr>
        <p:spPr>
          <a:xfrm>
            <a:off x="5356265" y="3207782"/>
            <a:ext cx="8255437" cy="724614"/>
          </a:xfrm>
          <a:prstGeom prst="rect">
            <a:avLst/>
          </a:prstGeom>
          <a:noFill/>
        </p:spPr>
        <p:txBody>
          <a:bodyPr wrap="square" lIns="0" tIns="0" rIns="0" bIns="0" rtlCol="0" anchor="t"/>
          <a:lstStyle/>
          <a:p>
            <a:pPr marL="0" indent="0" algn="l">
              <a:lnSpc>
                <a:spcPts val="2850"/>
              </a:lnSpc>
              <a:buNone/>
            </a:pPr>
            <a:r>
              <a:rPr lang="en-US" sz="1750">
                <a:solidFill>
                  <a:srgbClr val="333F70"/>
                </a:solidFill>
                <a:latin typeface="Open Sans" pitchFamily="34" charset="0"/>
                <a:ea typeface="Open Sans" pitchFamily="34" charset="-122"/>
                <a:cs typeface="Open Sans" pitchFamily="34" charset="-120"/>
              </a:rPr>
              <a:t>The lack of skilled labor and workforce training poses a significant challenge to Pakistan's textile industry.</a:t>
            </a:r>
            <a:endParaRPr lang="en-US" sz="1750"/>
          </a:p>
        </p:txBody>
      </p:sp>
      <p:sp>
        <p:nvSpPr>
          <p:cNvPr id="7" name="Shape 4"/>
          <p:cNvSpPr/>
          <p:nvPr/>
        </p:nvSpPr>
        <p:spPr>
          <a:xfrm>
            <a:off x="5186482" y="4171712"/>
            <a:ext cx="8595003" cy="15240"/>
          </a:xfrm>
          <a:prstGeom prst="roundRect">
            <a:avLst>
              <a:gd name="adj" fmla="val 623958"/>
            </a:avLst>
          </a:prstGeom>
          <a:solidFill>
            <a:srgbClr val="BCDBD4"/>
          </a:solidFill>
        </p:spPr>
        <p:txBody>
          <a:bodyPr/>
          <a:lstStyle/>
          <a:p/>
        </p:txBody>
      </p:sp>
      <p:pic>
        <p:nvPicPr>
          <p:cNvPr id="8" name="Image 1" descr="preencoded.png"/>
          <p:cNvPicPr>
            <a:picLocks noChangeAspect="1"/>
          </p:cNvPicPr>
          <p:nvPr/>
        </p:nvPicPr>
        <p:blipFill>
          <a:blip r:embed="rId4"/>
          <a:stretch>
            <a:fillRect/>
          </a:stretch>
        </p:blipFill>
        <p:spPr>
          <a:xfrm>
            <a:off x="1901190" y="4215289"/>
            <a:ext cx="4305062" cy="1666756"/>
          </a:xfrm>
          <a:prstGeom prst="rect">
            <a:avLst/>
          </a:prstGeom>
        </p:spPr>
      </p:pic>
      <p:sp>
        <p:nvSpPr>
          <p:cNvPr id="9" name="Text 5"/>
          <p:cNvSpPr/>
          <p:nvPr/>
        </p:nvSpPr>
        <p:spPr>
          <a:xfrm>
            <a:off x="3935492" y="4822269"/>
            <a:ext cx="236220" cy="452795"/>
          </a:xfrm>
          <a:prstGeom prst="rect">
            <a:avLst/>
          </a:prstGeom>
          <a:noFill/>
        </p:spPr>
        <p:txBody>
          <a:bodyPr wrap="none" lIns="0" tIns="0" rIns="0" bIns="0" rtlCol="0" anchor="t"/>
          <a:lstStyle/>
          <a:p>
            <a:pPr marL="0" indent="0" algn="ctr">
              <a:lnSpc>
                <a:spcPts val="3550"/>
              </a:lnSpc>
              <a:buNone/>
            </a:pPr>
            <a:r>
              <a:rPr lang="en-US" sz="2200" b="1">
                <a:solidFill>
                  <a:srgbClr val="333F70"/>
                </a:solidFill>
                <a:latin typeface="Unbounded Bold" pitchFamily="34" charset="0"/>
                <a:ea typeface="Unbounded Bold" pitchFamily="34" charset="-122"/>
                <a:cs typeface="Unbounded Bold" pitchFamily="34" charset="-120"/>
              </a:rPr>
              <a:t>2</a:t>
            </a:r>
            <a:endParaRPr lang="en-US" sz="2200"/>
          </a:p>
        </p:txBody>
      </p:sp>
      <p:sp>
        <p:nvSpPr>
          <p:cNvPr id="10" name="Text 6"/>
          <p:cNvSpPr/>
          <p:nvPr/>
        </p:nvSpPr>
        <p:spPr>
          <a:xfrm>
            <a:off x="6432590" y="4441627"/>
            <a:ext cx="2829997" cy="353735"/>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Training</a:t>
            </a:r>
            <a:endParaRPr lang="en-US" sz="2200"/>
          </a:p>
        </p:txBody>
      </p:sp>
      <p:sp>
        <p:nvSpPr>
          <p:cNvPr id="11" name="Text 7"/>
          <p:cNvSpPr/>
          <p:nvPr/>
        </p:nvSpPr>
        <p:spPr>
          <a:xfrm>
            <a:off x="6432590" y="4931093"/>
            <a:ext cx="7179112" cy="724614"/>
          </a:xfrm>
          <a:prstGeom prst="rect">
            <a:avLst/>
          </a:prstGeom>
          <a:noFill/>
        </p:spPr>
        <p:txBody>
          <a:bodyPr wrap="square" lIns="0" tIns="0" rIns="0" bIns="0" rtlCol="0" anchor="t"/>
          <a:lstStyle/>
          <a:p>
            <a:pPr marL="0" indent="0" algn="l">
              <a:lnSpc>
                <a:spcPts val="2850"/>
              </a:lnSpc>
              <a:buNone/>
            </a:pPr>
            <a:r>
              <a:rPr lang="en-US" sz="1750">
                <a:solidFill>
                  <a:srgbClr val="333F70"/>
                </a:solidFill>
                <a:latin typeface="Open Sans" pitchFamily="34" charset="0"/>
                <a:ea typeface="Open Sans" pitchFamily="34" charset="-122"/>
                <a:cs typeface="Open Sans" pitchFamily="34" charset="-120"/>
              </a:rPr>
              <a:t>Workers need training to improve skills and adapt to new technologies.</a:t>
            </a:r>
            <a:endParaRPr lang="en-US" sz="1750"/>
          </a:p>
        </p:txBody>
      </p:sp>
      <p:sp>
        <p:nvSpPr>
          <p:cNvPr id="12" name="Shape 8"/>
          <p:cNvSpPr/>
          <p:nvPr/>
        </p:nvSpPr>
        <p:spPr>
          <a:xfrm>
            <a:off x="6262807" y="5895023"/>
            <a:ext cx="7518678" cy="15240"/>
          </a:xfrm>
          <a:prstGeom prst="roundRect">
            <a:avLst>
              <a:gd name="adj" fmla="val 623958"/>
            </a:avLst>
          </a:prstGeom>
          <a:solidFill>
            <a:srgbClr val="BCDBD4"/>
          </a:solidFill>
        </p:spPr>
        <p:txBody>
          <a:bodyPr/>
          <a:lstStyle/>
          <a:p/>
        </p:txBody>
      </p:sp>
      <p:pic>
        <p:nvPicPr>
          <p:cNvPr id="13" name="Image 2" descr="preencoded.png"/>
          <p:cNvPicPr>
            <a:picLocks noChangeAspect="1"/>
          </p:cNvPicPr>
          <p:nvPr/>
        </p:nvPicPr>
        <p:blipFill>
          <a:blip r:embed="rId5"/>
          <a:stretch>
            <a:fillRect/>
          </a:stretch>
        </p:blipFill>
        <p:spPr>
          <a:xfrm>
            <a:off x="824865" y="5938599"/>
            <a:ext cx="6457593" cy="1666756"/>
          </a:xfrm>
          <a:prstGeom prst="rect">
            <a:avLst/>
          </a:prstGeom>
        </p:spPr>
      </p:pic>
      <p:sp>
        <p:nvSpPr>
          <p:cNvPr id="14" name="Text 9"/>
          <p:cNvSpPr/>
          <p:nvPr/>
        </p:nvSpPr>
        <p:spPr>
          <a:xfrm>
            <a:off x="3934897" y="6545580"/>
            <a:ext cx="237411" cy="452795"/>
          </a:xfrm>
          <a:prstGeom prst="rect">
            <a:avLst/>
          </a:prstGeom>
          <a:noFill/>
        </p:spPr>
        <p:txBody>
          <a:bodyPr wrap="none" lIns="0" tIns="0" rIns="0" bIns="0" rtlCol="0" anchor="t"/>
          <a:lstStyle/>
          <a:p>
            <a:pPr marL="0" indent="0" algn="ctr">
              <a:lnSpc>
                <a:spcPts val="3550"/>
              </a:lnSpc>
              <a:buNone/>
            </a:pPr>
            <a:r>
              <a:rPr lang="en-US" sz="2200" b="1">
                <a:solidFill>
                  <a:srgbClr val="333F70"/>
                </a:solidFill>
                <a:latin typeface="Unbounded Bold" pitchFamily="34" charset="0"/>
                <a:ea typeface="Unbounded Bold" pitchFamily="34" charset="-122"/>
                <a:cs typeface="Unbounded Bold" pitchFamily="34" charset="-120"/>
              </a:rPr>
              <a:t>3</a:t>
            </a:r>
            <a:endParaRPr lang="en-US" sz="2200"/>
          </a:p>
        </p:txBody>
      </p:sp>
      <p:sp>
        <p:nvSpPr>
          <p:cNvPr id="15" name="Text 10"/>
          <p:cNvSpPr/>
          <p:nvPr/>
        </p:nvSpPr>
        <p:spPr>
          <a:xfrm>
            <a:off x="7508796" y="6164937"/>
            <a:ext cx="2829997" cy="353735"/>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Productivity</a:t>
            </a:r>
            <a:endParaRPr lang="en-US" sz="2200"/>
          </a:p>
        </p:txBody>
      </p:sp>
      <p:sp>
        <p:nvSpPr>
          <p:cNvPr id="16" name="Text 11"/>
          <p:cNvSpPr/>
          <p:nvPr/>
        </p:nvSpPr>
        <p:spPr>
          <a:xfrm>
            <a:off x="7508796" y="6654403"/>
            <a:ext cx="6102906" cy="724614"/>
          </a:xfrm>
          <a:prstGeom prst="rect">
            <a:avLst/>
          </a:prstGeom>
          <a:noFill/>
        </p:spPr>
        <p:txBody>
          <a:bodyPr wrap="square" lIns="0" tIns="0" rIns="0" bIns="0" rtlCol="0" anchor="t"/>
          <a:lstStyle/>
          <a:p>
            <a:pPr marL="0" indent="0" algn="l">
              <a:lnSpc>
                <a:spcPts val="2850"/>
              </a:lnSpc>
              <a:buNone/>
            </a:pPr>
            <a:r>
              <a:rPr lang="en-US" sz="1750">
                <a:solidFill>
                  <a:srgbClr val="333F70"/>
                </a:solidFill>
                <a:latin typeface="Open Sans" pitchFamily="34" charset="0"/>
                <a:ea typeface="Open Sans" pitchFamily="34" charset="-122"/>
                <a:cs typeface="Open Sans" pitchFamily="34" charset="-120"/>
              </a:rPr>
              <a:t>Training would increase productivity, efficiency, and competitiveness.</a:t>
            </a:r>
            <a:endParaRPr lang="en-US" sz="175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7">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793790" y="1422678"/>
            <a:ext cx="5384244" cy="5384244"/>
          </a:xfrm>
          <a:prstGeom prst="rect">
            <a:avLst/>
          </a:prstGeom>
        </p:spPr>
      </p:pic>
      <p:sp>
        <p:nvSpPr>
          <p:cNvPr id="3" name="Text 0"/>
          <p:cNvSpPr/>
          <p:nvPr/>
        </p:nvSpPr>
        <p:spPr>
          <a:xfrm>
            <a:off x="7599521" y="1160740"/>
            <a:ext cx="6244709"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Environmental Concerns</a:t>
            </a:r>
            <a:endParaRPr lang="en-US" sz="4450"/>
          </a:p>
        </p:txBody>
      </p:sp>
      <p:sp>
        <p:nvSpPr>
          <p:cNvPr id="4" name="Text 1"/>
          <p:cNvSpPr/>
          <p:nvPr/>
        </p:nvSpPr>
        <p:spPr>
          <a:xfrm>
            <a:off x="7599521" y="2805113"/>
            <a:ext cx="6244709"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textile industry has significant environmental implications, including water pollution, chemical waste, and energy consumption.</a:t>
            </a:r>
            <a:endParaRPr lang="en-US" sz="1750"/>
          </a:p>
        </p:txBody>
      </p:sp>
      <p:sp>
        <p:nvSpPr>
          <p:cNvPr id="5" name="Text 2"/>
          <p:cNvSpPr/>
          <p:nvPr/>
        </p:nvSpPr>
        <p:spPr>
          <a:xfrm>
            <a:off x="7599521" y="4097893"/>
            <a:ext cx="6244709" cy="362903"/>
          </a:xfrm>
          <a:prstGeom prst="rect">
            <a:avLst/>
          </a:prstGeom>
          <a:noFill/>
        </p:spPr>
        <p:txBody>
          <a:bodyPr wrap="non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Adopting sustainable practices, such as: • </a:t>
            </a:r>
            <a:endParaRPr lang="en-US" sz="1750"/>
          </a:p>
        </p:txBody>
      </p:sp>
      <p:sp>
        <p:nvSpPr>
          <p:cNvPr id="6" name="Text 3"/>
          <p:cNvSpPr/>
          <p:nvPr/>
        </p:nvSpPr>
        <p:spPr>
          <a:xfrm>
            <a:off x="7599521" y="4664869"/>
            <a:ext cx="6244709" cy="362903"/>
          </a:xfrm>
          <a:prstGeom prst="rect">
            <a:avLst/>
          </a:prstGeom>
          <a:noFill/>
        </p:spPr>
        <p:txBody>
          <a:bodyPr wrap="non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1. Save water • </a:t>
            </a:r>
            <a:endParaRPr lang="en-US" sz="1750"/>
          </a:p>
        </p:txBody>
      </p:sp>
      <p:sp>
        <p:nvSpPr>
          <p:cNvPr id="7" name="Text 4"/>
          <p:cNvSpPr/>
          <p:nvPr/>
        </p:nvSpPr>
        <p:spPr>
          <a:xfrm>
            <a:off x="7599521" y="5231844"/>
            <a:ext cx="6244709" cy="362903"/>
          </a:xfrm>
          <a:prstGeom prst="rect">
            <a:avLst/>
          </a:prstGeom>
          <a:noFill/>
        </p:spPr>
        <p:txBody>
          <a:bodyPr wrap="non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2. Reduce waste • </a:t>
            </a:r>
            <a:endParaRPr lang="en-US" sz="1750"/>
          </a:p>
        </p:txBody>
      </p:sp>
      <p:sp>
        <p:nvSpPr>
          <p:cNvPr id="8" name="Text 5"/>
          <p:cNvSpPr/>
          <p:nvPr/>
        </p:nvSpPr>
        <p:spPr>
          <a:xfrm>
            <a:off x="7599521" y="5798820"/>
            <a:ext cx="6244709" cy="362903"/>
          </a:xfrm>
          <a:prstGeom prst="rect">
            <a:avLst/>
          </a:prstGeom>
          <a:noFill/>
        </p:spPr>
        <p:txBody>
          <a:bodyPr wrap="non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3. Use clean energy •</a:t>
            </a:r>
            <a:endParaRPr lang="en-US" sz="1750"/>
          </a:p>
        </p:txBody>
      </p:sp>
      <p:sp>
        <p:nvSpPr>
          <p:cNvPr id="9" name="Text 6"/>
          <p:cNvSpPr/>
          <p:nvPr/>
        </p:nvSpPr>
        <p:spPr>
          <a:xfrm>
            <a:off x="7599521" y="6365796"/>
            <a:ext cx="6244709" cy="725805"/>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 would protect the environment and promote eco-friendly textiles.</a:t>
            </a:r>
            <a:endParaRPr lang="en-US" sz="175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8">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328624"/>
            <a:ext cx="75564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Future Prospects: A Focus on Growth</a:t>
            </a:r>
            <a:endParaRPr lang="en-US" sz="4450"/>
          </a:p>
        </p:txBody>
      </p:sp>
      <p:sp>
        <p:nvSpPr>
          <p:cNvPr id="4" name="Text 1"/>
          <p:cNvSpPr/>
          <p:nvPr/>
        </p:nvSpPr>
        <p:spPr>
          <a:xfrm>
            <a:off x="793790" y="4086344"/>
            <a:ext cx="7556421" cy="1814513"/>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Despite the challenges, Pakistan's textile industry has significant potential for growth, driven by rising global demand for textiles. The government is focused on increasing exports and becoming a major player in the international market by leveraging its comparative advantages.</a:t>
            </a:r>
            <a:endParaRPr lang="en-US" sz="175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1">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011204"/>
            <a:ext cx="7556421" cy="2126337"/>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Pakistan's Textile Industry: A Global Powerhouse</a:t>
            </a:r>
            <a:endParaRPr lang="en-US" sz="4450"/>
          </a:p>
        </p:txBody>
      </p:sp>
      <p:sp>
        <p:nvSpPr>
          <p:cNvPr id="4" name="Text 1"/>
          <p:cNvSpPr/>
          <p:nvPr/>
        </p:nvSpPr>
        <p:spPr>
          <a:xfrm>
            <a:off x="793790" y="4477703"/>
            <a:ext cx="7556421"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textile industry is a major contributor to the country's economy, accounting for 60% of total exports. The industry has flourished, making Pakistan one of the world's top 10 textile exporters.</a:t>
            </a:r>
            <a:endParaRPr lang="en-US" sz="1750"/>
          </a:p>
        </p:txBody>
      </p:sp>
      <p:sp>
        <p:nvSpPr>
          <p:cNvPr id="5" name="Shape 2"/>
          <p:cNvSpPr/>
          <p:nvPr/>
        </p:nvSpPr>
        <p:spPr>
          <a:xfrm>
            <a:off x="793790" y="5838468"/>
            <a:ext cx="362903" cy="362903"/>
          </a:xfrm>
          <a:prstGeom prst="roundRect">
            <a:avLst>
              <a:gd name="adj" fmla="val 25194296"/>
            </a:avLst>
          </a:prstGeom>
          <a:noFill/>
          <a:ln w="7620">
            <a:solidFill>
              <a:srgbClr val="FFFFFF"/>
            </a:solidFill>
            <a:prstDash val="solid"/>
          </a:ln>
        </p:spPr>
        <p:txBody>
          <a:bodyPr/>
          <a:lstStyle/>
          <a:p/>
        </p:txBody>
      </p:sp>
      <p:pic>
        <p:nvPicPr>
          <p:cNvPr id="6" name="Image 1" descr="preencoded.png"/>
          <p:cNvPicPr>
            <a:picLocks noChangeAspect="1"/>
          </p:cNvPicPr>
          <p:nvPr/>
        </p:nvPicPr>
        <p:blipFill>
          <a:blip r:embed="rId4"/>
          <a:stretch>
            <a:fillRect/>
          </a:stretch>
        </p:blipFill>
        <p:spPr>
          <a:xfrm>
            <a:off x="801410" y="5846088"/>
            <a:ext cx="347663" cy="347663"/>
          </a:xfrm>
          <a:prstGeom prst="rect">
            <a:avLst/>
          </a:prstGeom>
        </p:spPr>
      </p:pic>
      <p:sp>
        <p:nvSpPr>
          <p:cNvPr id="7" name="Text 3"/>
          <p:cNvSpPr/>
          <p:nvPr/>
        </p:nvSpPr>
        <p:spPr>
          <a:xfrm>
            <a:off x="1270040" y="5821561"/>
            <a:ext cx="4186357" cy="396835"/>
          </a:xfrm>
          <a:prstGeom prst="rect">
            <a:avLst/>
          </a:prstGeom>
          <a:noFill/>
        </p:spPr>
        <p:txBody>
          <a:bodyPr wrap="none" lIns="0" tIns="0" rIns="0" bIns="0" rtlCol="0" anchor="t"/>
          <a:lstStyle/>
          <a:p>
            <a:pPr marL="0" indent="0" algn="l">
              <a:lnSpc>
                <a:spcPts val="3100"/>
              </a:lnSpc>
              <a:buNone/>
            </a:pPr>
            <a:r>
              <a:rPr lang="en-US" sz="2200" b="1">
                <a:solidFill>
                  <a:srgbClr val="333F70"/>
                </a:solidFill>
                <a:latin typeface="Open Sans Bold" pitchFamily="34" charset="0"/>
                <a:ea typeface="Open Sans Bold" pitchFamily="34" charset="-122"/>
                <a:cs typeface="Open Sans Bold" pitchFamily="34" charset="-120"/>
              </a:rPr>
              <a:t>by Muhammad Arslan Sarwar</a:t>
            </a:r>
            <a:endParaRPr lang="en-US" sz="2200"/>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2">
    <p:spTree>
      <p:nvGrpSpPr>
        <p:cNvPr id="1" name=""/>
        <p:cNvGrpSpPr/>
        <p:nvPr/>
      </p:nvGrpSpPr>
      <p:grpSpPr>
        <a:xfrm>
          <a:off x="0" y="0"/>
          <a:ext cx="0" cy="0"/>
        </a:xfrm>
      </p:grpSpPr>
      <p:sp>
        <p:nvSpPr>
          <p:cNvPr id="2" name="Text 0"/>
          <p:cNvSpPr/>
          <p:nvPr/>
        </p:nvSpPr>
        <p:spPr>
          <a:xfrm>
            <a:off x="793790" y="2181344"/>
            <a:ext cx="8780740" cy="708779"/>
          </a:xfrm>
          <a:prstGeom prst="rect">
            <a:avLst/>
          </a:prstGeom>
          <a:noFill/>
        </p:spPr>
        <p:txBody>
          <a:bodyPr wrap="non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Top  Export Destinations</a:t>
            </a:r>
            <a:endParaRPr lang="en-US" sz="4450"/>
          </a:p>
        </p:txBody>
      </p:sp>
      <p:sp>
        <p:nvSpPr>
          <p:cNvPr id="3" name="Text 1"/>
          <p:cNvSpPr/>
          <p:nvPr/>
        </p:nvSpPr>
        <p:spPr>
          <a:xfrm>
            <a:off x="793790" y="3457099"/>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United States</a:t>
            </a:r>
            <a:endParaRPr lang="en-US" sz="2200"/>
          </a:p>
        </p:txBody>
      </p:sp>
      <p:sp>
        <p:nvSpPr>
          <p:cNvPr id="4" name="Text 2"/>
          <p:cNvSpPr/>
          <p:nvPr/>
        </p:nvSpPr>
        <p:spPr>
          <a:xfrm>
            <a:off x="793790" y="4038243"/>
            <a:ext cx="2845594"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largest textile export market, reaching $5.23 billion .</a:t>
            </a:r>
            <a:endParaRPr lang="en-US" sz="1750"/>
          </a:p>
        </p:txBody>
      </p:sp>
      <p:sp>
        <p:nvSpPr>
          <p:cNvPr id="5" name="Text 3"/>
          <p:cNvSpPr/>
          <p:nvPr/>
        </p:nvSpPr>
        <p:spPr>
          <a:xfrm>
            <a:off x="4200406" y="3457099"/>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Germany</a:t>
            </a:r>
            <a:endParaRPr lang="en-US" sz="2200"/>
          </a:p>
        </p:txBody>
      </p:sp>
      <p:sp>
        <p:nvSpPr>
          <p:cNvPr id="6" name="Text 4"/>
          <p:cNvSpPr/>
          <p:nvPr/>
        </p:nvSpPr>
        <p:spPr>
          <a:xfrm>
            <a:off x="4200406" y="4038243"/>
            <a:ext cx="2845594"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A significant market, with exports reaching $2.26 billion.</a:t>
            </a:r>
            <a:endParaRPr lang="en-US" sz="1750"/>
          </a:p>
        </p:txBody>
      </p:sp>
      <p:sp>
        <p:nvSpPr>
          <p:cNvPr id="7" name="Text 5"/>
          <p:cNvSpPr/>
          <p:nvPr/>
        </p:nvSpPr>
        <p:spPr>
          <a:xfrm>
            <a:off x="7607022" y="3457099"/>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United Kingdom</a:t>
            </a:r>
            <a:endParaRPr lang="en-US" sz="2200"/>
          </a:p>
        </p:txBody>
      </p:sp>
      <p:sp>
        <p:nvSpPr>
          <p:cNvPr id="8" name="Text 6"/>
          <p:cNvSpPr/>
          <p:nvPr/>
        </p:nvSpPr>
        <p:spPr>
          <a:xfrm>
            <a:off x="7607022" y="4038243"/>
            <a:ext cx="2845594" cy="725805"/>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Exports to the UK reached $1.93 billion.</a:t>
            </a:r>
            <a:endParaRPr lang="en-US" sz="1750"/>
          </a:p>
        </p:txBody>
      </p:sp>
      <p:sp>
        <p:nvSpPr>
          <p:cNvPr id="9" name="Text 7"/>
          <p:cNvSpPr/>
          <p:nvPr/>
        </p:nvSpPr>
        <p:spPr>
          <a:xfrm>
            <a:off x="11013638" y="3457099"/>
            <a:ext cx="2845594"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Spain and Netherlands</a:t>
            </a:r>
            <a:endParaRPr lang="en-US" sz="2200"/>
          </a:p>
        </p:txBody>
      </p:sp>
      <p:sp>
        <p:nvSpPr>
          <p:cNvPr id="10" name="Text 8"/>
          <p:cNvSpPr/>
          <p:nvPr/>
        </p:nvSpPr>
        <p:spPr>
          <a:xfrm>
            <a:off x="11013638" y="4392573"/>
            <a:ext cx="2845594"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Exports to Spain and the Netherlands reached $1.43 billion and $1 billion, respectively.</a:t>
            </a:r>
            <a:endParaRPr lang="en-US" sz="175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3">
    <p:spTree>
      <p:nvGrpSpPr>
        <p:cNvPr id="1" name=""/>
        <p:cNvGrpSpPr/>
        <p:nvPr/>
      </p:nvGrpSpPr>
      <p:grpSpPr>
        <a:xfrm>
          <a:off x="0" y="0"/>
          <a:ext cx="0" cy="0"/>
        </a:xfrm>
      </p:grpSpPr>
      <p:sp>
        <p:nvSpPr>
          <p:cNvPr id="2" name="Text 0"/>
          <p:cNvSpPr/>
          <p:nvPr/>
        </p:nvSpPr>
        <p:spPr>
          <a:xfrm>
            <a:off x="793790" y="888682"/>
            <a:ext cx="8902660" cy="708779"/>
          </a:xfrm>
          <a:prstGeom prst="rect">
            <a:avLst/>
          </a:prstGeom>
          <a:noFill/>
        </p:spPr>
        <p:txBody>
          <a:bodyPr wrap="non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Growth in Textile Exports</a:t>
            </a:r>
            <a:endParaRPr lang="en-US" sz="4450"/>
          </a:p>
        </p:txBody>
      </p:sp>
      <p:sp>
        <p:nvSpPr>
          <p:cNvPr id="3" name="Text 1"/>
          <p:cNvSpPr/>
          <p:nvPr/>
        </p:nvSpPr>
        <p:spPr>
          <a:xfrm>
            <a:off x="793790" y="2050971"/>
            <a:ext cx="4120753" cy="748427"/>
          </a:xfrm>
          <a:prstGeom prst="rect">
            <a:avLst/>
          </a:prstGeom>
          <a:noFill/>
        </p:spPr>
        <p:txBody>
          <a:bodyPr wrap="none" lIns="0" tIns="0" rIns="0" bIns="0" rtlCol="0" anchor="t"/>
          <a:lstStyle/>
          <a:p>
            <a:pPr marL="0" indent="0" algn="ctr">
              <a:lnSpc>
                <a:spcPts val="5850"/>
              </a:lnSpc>
              <a:buNone/>
            </a:pPr>
            <a:r>
              <a:rPr lang="en-US" sz="5850" b="1">
                <a:solidFill>
                  <a:srgbClr val="333F70"/>
                </a:solidFill>
                <a:latin typeface="Unbounded Bold" pitchFamily="34" charset="0"/>
                <a:ea typeface="Unbounded Bold" pitchFamily="34" charset="-122"/>
                <a:cs typeface="Unbounded Bold" pitchFamily="34" charset="-120"/>
              </a:rPr>
              <a:t>12.6%</a:t>
            </a:r>
            <a:endParaRPr lang="en-US" sz="5850"/>
          </a:p>
        </p:txBody>
      </p:sp>
      <p:sp>
        <p:nvSpPr>
          <p:cNvPr id="4" name="Text 2"/>
          <p:cNvSpPr/>
          <p:nvPr/>
        </p:nvSpPr>
        <p:spPr>
          <a:xfrm>
            <a:off x="1436489" y="3082766"/>
            <a:ext cx="2835235" cy="354330"/>
          </a:xfrm>
          <a:prstGeom prst="rect">
            <a:avLst/>
          </a:prstGeom>
          <a:noFill/>
        </p:spPr>
        <p:txBody>
          <a:bodyPr wrap="none" lIns="0" tIns="0" rIns="0" bIns="0" rtlCol="0" anchor="t"/>
          <a:lstStyle/>
          <a:p>
            <a:pPr marL="0" indent="0" algn="ctr">
              <a:lnSpc>
                <a:spcPts val="2750"/>
              </a:lnSpc>
              <a:buNone/>
            </a:pPr>
            <a:r>
              <a:rPr lang="en-US" sz="2200" b="1">
                <a:solidFill>
                  <a:srgbClr val="333F70"/>
                </a:solidFill>
                <a:latin typeface="Unbounded Bold" pitchFamily="34" charset="0"/>
                <a:ea typeface="Unbounded Bold" pitchFamily="34" charset="-122"/>
                <a:cs typeface="Unbounded Bold" pitchFamily="34" charset="-120"/>
              </a:rPr>
              <a:t>US</a:t>
            </a:r>
            <a:endParaRPr lang="en-US" sz="2200"/>
          </a:p>
        </p:txBody>
      </p:sp>
      <p:sp>
        <p:nvSpPr>
          <p:cNvPr id="5" name="Text 3"/>
          <p:cNvSpPr/>
          <p:nvPr/>
        </p:nvSpPr>
        <p:spPr>
          <a:xfrm>
            <a:off x="793790" y="3573185"/>
            <a:ext cx="4120753" cy="725805"/>
          </a:xfrm>
          <a:prstGeom prst="rect">
            <a:avLst/>
          </a:prstGeom>
          <a:noFill/>
        </p:spPr>
        <p:txBody>
          <a:bodyPr wrap="square" lIns="0" tIns="0" rIns="0" bIns="0" rtlCol="0" anchor="t"/>
          <a:lstStyle/>
          <a:p>
            <a:pPr marL="0" indent="0" algn="ctr">
              <a:lnSpc>
                <a:spcPts val="2850"/>
              </a:lnSpc>
              <a:buNone/>
            </a:pPr>
            <a:r>
              <a:rPr lang="en-US" sz="1750">
                <a:solidFill>
                  <a:srgbClr val="333F70"/>
                </a:solidFill>
                <a:latin typeface="Open Sans" pitchFamily="34" charset="0"/>
                <a:ea typeface="Open Sans" pitchFamily="34" charset="-122"/>
                <a:cs typeface="Open Sans" pitchFamily="34" charset="-120"/>
              </a:rPr>
              <a:t>Textile exports to the US grew by 12.6% in Q1 2024.</a:t>
            </a:r>
            <a:endParaRPr lang="en-US" sz="1750"/>
          </a:p>
        </p:txBody>
      </p:sp>
      <p:sp>
        <p:nvSpPr>
          <p:cNvPr id="6" name="Text 4"/>
          <p:cNvSpPr/>
          <p:nvPr/>
        </p:nvSpPr>
        <p:spPr>
          <a:xfrm>
            <a:off x="5254704" y="2050971"/>
            <a:ext cx="4120872" cy="748427"/>
          </a:xfrm>
          <a:prstGeom prst="rect">
            <a:avLst/>
          </a:prstGeom>
          <a:noFill/>
        </p:spPr>
        <p:txBody>
          <a:bodyPr wrap="none" lIns="0" tIns="0" rIns="0" bIns="0" rtlCol="0" anchor="t"/>
          <a:lstStyle/>
          <a:p>
            <a:pPr marL="0" indent="0" algn="ctr">
              <a:lnSpc>
                <a:spcPts val="5850"/>
              </a:lnSpc>
              <a:buNone/>
            </a:pPr>
            <a:r>
              <a:rPr lang="en-US" sz="5850" b="1">
                <a:solidFill>
                  <a:srgbClr val="333F70"/>
                </a:solidFill>
                <a:latin typeface="Unbounded Bold" pitchFamily="34" charset="0"/>
                <a:ea typeface="Unbounded Bold" pitchFamily="34" charset="-122"/>
                <a:cs typeface="Unbounded Bold" pitchFamily="34" charset="-120"/>
              </a:rPr>
              <a:t>8.5%</a:t>
            </a:r>
            <a:endParaRPr lang="en-US" sz="5850"/>
          </a:p>
        </p:txBody>
      </p:sp>
      <p:sp>
        <p:nvSpPr>
          <p:cNvPr id="7" name="Text 5"/>
          <p:cNvSpPr/>
          <p:nvPr/>
        </p:nvSpPr>
        <p:spPr>
          <a:xfrm>
            <a:off x="5897523" y="3082766"/>
            <a:ext cx="2835235" cy="354330"/>
          </a:xfrm>
          <a:prstGeom prst="rect">
            <a:avLst/>
          </a:prstGeom>
          <a:noFill/>
        </p:spPr>
        <p:txBody>
          <a:bodyPr wrap="none" lIns="0" tIns="0" rIns="0" bIns="0" rtlCol="0" anchor="t"/>
          <a:lstStyle/>
          <a:p>
            <a:pPr marL="0" indent="0" algn="ctr">
              <a:lnSpc>
                <a:spcPts val="2750"/>
              </a:lnSpc>
              <a:buNone/>
            </a:pPr>
            <a:r>
              <a:rPr lang="en-US" sz="2200" b="1">
                <a:solidFill>
                  <a:srgbClr val="333F70"/>
                </a:solidFill>
                <a:latin typeface="Unbounded Bold" pitchFamily="34" charset="0"/>
                <a:ea typeface="Unbounded Bold" pitchFamily="34" charset="-122"/>
                <a:cs typeface="Unbounded Bold" pitchFamily="34" charset="-120"/>
              </a:rPr>
              <a:t>Germany</a:t>
            </a:r>
            <a:endParaRPr lang="en-US" sz="2200"/>
          </a:p>
        </p:txBody>
      </p:sp>
      <p:sp>
        <p:nvSpPr>
          <p:cNvPr id="8" name="Text 6"/>
          <p:cNvSpPr/>
          <p:nvPr/>
        </p:nvSpPr>
        <p:spPr>
          <a:xfrm>
            <a:off x="5254704" y="3573185"/>
            <a:ext cx="4120872" cy="725805"/>
          </a:xfrm>
          <a:prstGeom prst="rect">
            <a:avLst/>
          </a:prstGeom>
          <a:noFill/>
        </p:spPr>
        <p:txBody>
          <a:bodyPr wrap="square" lIns="0" tIns="0" rIns="0" bIns="0" rtlCol="0" anchor="t"/>
          <a:lstStyle/>
          <a:p>
            <a:pPr marL="0" indent="0" algn="ctr">
              <a:lnSpc>
                <a:spcPts val="2850"/>
              </a:lnSpc>
              <a:buNone/>
            </a:pPr>
            <a:r>
              <a:rPr lang="en-US" sz="1750">
                <a:solidFill>
                  <a:srgbClr val="333F70"/>
                </a:solidFill>
                <a:latin typeface="Open Sans" pitchFamily="34" charset="0"/>
                <a:ea typeface="Open Sans" pitchFamily="34" charset="-122"/>
                <a:cs typeface="Open Sans" pitchFamily="34" charset="-120"/>
              </a:rPr>
              <a:t>Exports to Germany grew by 8.5% in Q1 2024.</a:t>
            </a:r>
            <a:endParaRPr lang="en-US" sz="1750"/>
          </a:p>
        </p:txBody>
      </p:sp>
      <p:sp>
        <p:nvSpPr>
          <p:cNvPr id="9" name="Text 7"/>
          <p:cNvSpPr/>
          <p:nvPr/>
        </p:nvSpPr>
        <p:spPr>
          <a:xfrm>
            <a:off x="9715738" y="2050971"/>
            <a:ext cx="4120753" cy="748427"/>
          </a:xfrm>
          <a:prstGeom prst="rect">
            <a:avLst/>
          </a:prstGeom>
          <a:noFill/>
        </p:spPr>
        <p:txBody>
          <a:bodyPr wrap="none" lIns="0" tIns="0" rIns="0" bIns="0" rtlCol="0" anchor="t"/>
          <a:lstStyle/>
          <a:p>
            <a:pPr marL="0" indent="0" algn="ctr">
              <a:lnSpc>
                <a:spcPts val="5850"/>
              </a:lnSpc>
              <a:buNone/>
            </a:pPr>
            <a:r>
              <a:rPr lang="en-US" sz="5850" b="1">
                <a:solidFill>
                  <a:srgbClr val="333F70"/>
                </a:solidFill>
                <a:latin typeface="Unbounded Bold" pitchFamily="34" charset="0"/>
                <a:ea typeface="Unbounded Bold" pitchFamily="34" charset="-122"/>
                <a:cs typeface="Unbounded Bold" pitchFamily="34" charset="-120"/>
              </a:rPr>
              <a:t>10.2%</a:t>
            </a:r>
            <a:endParaRPr lang="en-US" sz="5850"/>
          </a:p>
        </p:txBody>
      </p:sp>
      <p:sp>
        <p:nvSpPr>
          <p:cNvPr id="10" name="Text 8"/>
          <p:cNvSpPr/>
          <p:nvPr/>
        </p:nvSpPr>
        <p:spPr>
          <a:xfrm>
            <a:off x="10358438" y="3082766"/>
            <a:ext cx="2835235" cy="354330"/>
          </a:xfrm>
          <a:prstGeom prst="rect">
            <a:avLst/>
          </a:prstGeom>
          <a:noFill/>
        </p:spPr>
        <p:txBody>
          <a:bodyPr wrap="none" lIns="0" tIns="0" rIns="0" bIns="0" rtlCol="0" anchor="t"/>
          <a:lstStyle/>
          <a:p>
            <a:pPr marL="0" indent="0" algn="ctr">
              <a:lnSpc>
                <a:spcPts val="2750"/>
              </a:lnSpc>
              <a:buNone/>
            </a:pPr>
            <a:r>
              <a:rPr lang="en-US" sz="2200" b="1">
                <a:solidFill>
                  <a:srgbClr val="333F70"/>
                </a:solidFill>
                <a:latin typeface="Unbounded Bold" pitchFamily="34" charset="0"/>
                <a:ea typeface="Unbounded Bold" pitchFamily="34" charset="-122"/>
                <a:cs typeface="Unbounded Bold" pitchFamily="34" charset="-120"/>
              </a:rPr>
              <a:t>UK</a:t>
            </a:r>
            <a:endParaRPr lang="en-US" sz="2200"/>
          </a:p>
        </p:txBody>
      </p:sp>
      <p:sp>
        <p:nvSpPr>
          <p:cNvPr id="11" name="Text 9"/>
          <p:cNvSpPr/>
          <p:nvPr/>
        </p:nvSpPr>
        <p:spPr>
          <a:xfrm>
            <a:off x="9715738" y="3573185"/>
            <a:ext cx="4120753" cy="725805"/>
          </a:xfrm>
          <a:prstGeom prst="rect">
            <a:avLst/>
          </a:prstGeom>
          <a:noFill/>
        </p:spPr>
        <p:txBody>
          <a:bodyPr wrap="square" lIns="0" tIns="0" rIns="0" bIns="0" rtlCol="0" anchor="t"/>
          <a:lstStyle/>
          <a:p>
            <a:pPr marL="0" indent="0" algn="ctr">
              <a:lnSpc>
                <a:spcPts val="2850"/>
              </a:lnSpc>
              <a:buNone/>
            </a:pPr>
            <a:r>
              <a:rPr lang="en-US" sz="1750">
                <a:solidFill>
                  <a:srgbClr val="333F70"/>
                </a:solidFill>
                <a:latin typeface="Open Sans" pitchFamily="34" charset="0"/>
                <a:ea typeface="Open Sans" pitchFamily="34" charset="-122"/>
                <a:cs typeface="Open Sans" pitchFamily="34" charset="-120"/>
              </a:rPr>
              <a:t>Exports to the UK grew by 10.2% in Q1 2024.</a:t>
            </a:r>
            <a:endParaRPr lang="en-US" sz="1750"/>
          </a:p>
        </p:txBody>
      </p:sp>
      <p:sp>
        <p:nvSpPr>
          <p:cNvPr id="12" name="Text 10"/>
          <p:cNvSpPr/>
          <p:nvPr/>
        </p:nvSpPr>
        <p:spPr>
          <a:xfrm>
            <a:off x="793790" y="5092779"/>
            <a:ext cx="4120753" cy="748427"/>
          </a:xfrm>
          <a:prstGeom prst="rect">
            <a:avLst/>
          </a:prstGeom>
          <a:noFill/>
        </p:spPr>
        <p:txBody>
          <a:bodyPr wrap="none" lIns="0" tIns="0" rIns="0" bIns="0" rtlCol="0" anchor="t"/>
          <a:lstStyle/>
          <a:p>
            <a:pPr marL="0" indent="0" algn="ctr">
              <a:lnSpc>
                <a:spcPts val="5850"/>
              </a:lnSpc>
              <a:buNone/>
            </a:pPr>
            <a:r>
              <a:rPr lang="en-US" sz="5850" b="1">
                <a:solidFill>
                  <a:srgbClr val="333F70"/>
                </a:solidFill>
                <a:latin typeface="Unbounded Bold" pitchFamily="34" charset="0"/>
                <a:ea typeface="Unbounded Bold" pitchFamily="34" charset="-122"/>
                <a:cs typeface="Unbounded Bold" pitchFamily="34" charset="-120"/>
              </a:rPr>
              <a:t>12.1%</a:t>
            </a:r>
            <a:endParaRPr lang="en-US" sz="5850"/>
          </a:p>
        </p:txBody>
      </p:sp>
      <p:sp>
        <p:nvSpPr>
          <p:cNvPr id="13" name="Text 11"/>
          <p:cNvSpPr/>
          <p:nvPr/>
        </p:nvSpPr>
        <p:spPr>
          <a:xfrm>
            <a:off x="1436489" y="6124575"/>
            <a:ext cx="2835235" cy="354330"/>
          </a:xfrm>
          <a:prstGeom prst="rect">
            <a:avLst/>
          </a:prstGeom>
          <a:noFill/>
        </p:spPr>
        <p:txBody>
          <a:bodyPr wrap="none" lIns="0" tIns="0" rIns="0" bIns="0" rtlCol="0" anchor="t"/>
          <a:lstStyle/>
          <a:p>
            <a:pPr marL="0" indent="0" algn="ctr">
              <a:lnSpc>
                <a:spcPts val="2750"/>
              </a:lnSpc>
              <a:buNone/>
            </a:pPr>
            <a:r>
              <a:rPr lang="en-US" sz="2200" b="1">
                <a:solidFill>
                  <a:srgbClr val="333F70"/>
                </a:solidFill>
                <a:latin typeface="Unbounded Bold" pitchFamily="34" charset="0"/>
                <a:ea typeface="Unbounded Bold" pitchFamily="34" charset="-122"/>
                <a:cs typeface="Unbounded Bold" pitchFamily="34" charset="-120"/>
              </a:rPr>
              <a:t>Spain</a:t>
            </a:r>
            <a:endParaRPr lang="en-US" sz="2200"/>
          </a:p>
        </p:txBody>
      </p:sp>
      <p:sp>
        <p:nvSpPr>
          <p:cNvPr id="14" name="Text 12"/>
          <p:cNvSpPr/>
          <p:nvPr/>
        </p:nvSpPr>
        <p:spPr>
          <a:xfrm>
            <a:off x="793790" y="6614993"/>
            <a:ext cx="4120753" cy="725805"/>
          </a:xfrm>
          <a:prstGeom prst="rect">
            <a:avLst/>
          </a:prstGeom>
          <a:noFill/>
        </p:spPr>
        <p:txBody>
          <a:bodyPr wrap="square" lIns="0" tIns="0" rIns="0" bIns="0" rtlCol="0" anchor="t"/>
          <a:lstStyle/>
          <a:p>
            <a:pPr marL="0" indent="0" algn="ctr">
              <a:lnSpc>
                <a:spcPts val="2850"/>
              </a:lnSpc>
              <a:buNone/>
            </a:pPr>
            <a:r>
              <a:rPr lang="en-US" sz="1750">
                <a:solidFill>
                  <a:srgbClr val="333F70"/>
                </a:solidFill>
                <a:latin typeface="Open Sans" pitchFamily="34" charset="0"/>
                <a:ea typeface="Open Sans" pitchFamily="34" charset="-122"/>
                <a:cs typeface="Open Sans" pitchFamily="34" charset="-120"/>
              </a:rPr>
              <a:t>Exports to Spain grew by 12.1% in Q1 2024.</a:t>
            </a:r>
            <a:endParaRPr lang="en-US" sz="1750"/>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4">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14630400" cy="2568893"/>
          </a:xfrm>
          <a:prstGeom prst="rect">
            <a:avLst/>
          </a:prstGeom>
        </p:spPr>
      </p:pic>
      <p:sp>
        <p:nvSpPr>
          <p:cNvPr id="3" name="Text 0"/>
          <p:cNvSpPr/>
          <p:nvPr/>
        </p:nvSpPr>
        <p:spPr>
          <a:xfrm>
            <a:off x="719257" y="3297079"/>
            <a:ext cx="6358295" cy="642104"/>
          </a:xfrm>
          <a:prstGeom prst="rect">
            <a:avLst/>
          </a:prstGeom>
          <a:noFill/>
        </p:spPr>
        <p:txBody>
          <a:bodyPr wrap="none" lIns="0" tIns="0" rIns="0" bIns="0" rtlCol="0" anchor="t"/>
          <a:lstStyle/>
          <a:p>
            <a:pPr marL="0" indent="0">
              <a:lnSpc>
                <a:spcPts val="5050"/>
              </a:lnSpc>
              <a:buNone/>
            </a:pPr>
            <a:r>
              <a:rPr lang="en-US" sz="4000" b="1">
                <a:solidFill>
                  <a:srgbClr val="333F70"/>
                </a:solidFill>
                <a:latin typeface="Unbounded Bold" pitchFamily="34" charset="0"/>
                <a:ea typeface="Unbounded Bold" pitchFamily="34" charset="-122"/>
                <a:cs typeface="Unbounded Bold" pitchFamily="34" charset="-120"/>
              </a:rPr>
              <a:t>Product Categories</a:t>
            </a:r>
            <a:endParaRPr lang="en-US" sz="4000"/>
          </a:p>
        </p:txBody>
      </p:sp>
      <p:sp>
        <p:nvSpPr>
          <p:cNvPr id="4" name="Shape 1"/>
          <p:cNvSpPr/>
          <p:nvPr/>
        </p:nvSpPr>
        <p:spPr>
          <a:xfrm>
            <a:off x="719257" y="4247436"/>
            <a:ext cx="6493193" cy="1199317"/>
          </a:xfrm>
          <a:prstGeom prst="roundRect">
            <a:avLst>
              <a:gd name="adj" fmla="val 7197"/>
            </a:avLst>
          </a:prstGeom>
          <a:solidFill>
            <a:srgbClr val="D6F5EE"/>
          </a:solidFill>
          <a:ln w="7620">
            <a:solidFill>
              <a:srgbClr val="BCDBD4"/>
            </a:solidFill>
            <a:prstDash val="solid"/>
          </a:ln>
        </p:spPr>
        <p:txBody>
          <a:bodyPr/>
          <a:lstStyle/>
          <a:p/>
        </p:txBody>
      </p:sp>
      <p:sp>
        <p:nvSpPr>
          <p:cNvPr id="5" name="Text 2"/>
          <p:cNvSpPr/>
          <p:nvPr/>
        </p:nvSpPr>
        <p:spPr>
          <a:xfrm>
            <a:off x="932378" y="4460558"/>
            <a:ext cx="2568893" cy="321112"/>
          </a:xfrm>
          <a:prstGeom prst="rect">
            <a:avLst/>
          </a:prstGeom>
          <a:noFill/>
        </p:spPr>
        <p:txBody>
          <a:bodyPr wrap="none" lIns="0" tIns="0" rIns="0" bIns="0" rtlCol="0" anchor="t"/>
          <a:lstStyle/>
          <a:p>
            <a:pPr marL="0" indent="0">
              <a:lnSpc>
                <a:spcPts val="2500"/>
              </a:lnSpc>
              <a:buNone/>
            </a:pPr>
            <a:r>
              <a:rPr lang="en-US" sz="2000" b="1">
                <a:solidFill>
                  <a:srgbClr val="333F70"/>
                </a:solidFill>
                <a:latin typeface="Unbounded Bold" pitchFamily="34" charset="0"/>
                <a:ea typeface="Unbounded Bold" pitchFamily="34" charset="-122"/>
                <a:cs typeface="Unbounded Bold" pitchFamily="34" charset="-120"/>
              </a:rPr>
              <a:t>Cotton Yarn</a:t>
            </a:r>
            <a:endParaRPr lang="en-US" sz="2000"/>
          </a:p>
        </p:txBody>
      </p:sp>
      <p:sp>
        <p:nvSpPr>
          <p:cNvPr id="6" name="Text 3"/>
          <p:cNvSpPr/>
          <p:nvPr/>
        </p:nvSpPr>
        <p:spPr>
          <a:xfrm>
            <a:off x="932378" y="4904899"/>
            <a:ext cx="6066949" cy="328732"/>
          </a:xfrm>
          <a:prstGeom prst="rect">
            <a:avLst/>
          </a:prstGeom>
          <a:noFill/>
        </p:spPr>
        <p:txBody>
          <a:bodyPr wrap="none" lIns="0" tIns="0" rIns="0" bIns="0" rtlCol="0" anchor="t"/>
          <a:lstStyle/>
          <a:p>
            <a:pPr marL="0" indent="0">
              <a:lnSpc>
                <a:spcPts val="2550"/>
              </a:lnSpc>
              <a:buNone/>
            </a:pPr>
            <a:r>
              <a:rPr lang="en-US" sz="1600">
                <a:solidFill>
                  <a:srgbClr val="333F70"/>
                </a:solidFill>
                <a:latin typeface="Open Sans" pitchFamily="34" charset="0"/>
                <a:ea typeface="Open Sans" pitchFamily="34" charset="-122"/>
                <a:cs typeface="Open Sans" pitchFamily="34" charset="-120"/>
              </a:rPr>
              <a:t>Exports grew by 15.6% to $211 million in Q1 2024.</a:t>
            </a:r>
            <a:endParaRPr lang="en-US" sz="1600"/>
          </a:p>
        </p:txBody>
      </p:sp>
      <p:sp>
        <p:nvSpPr>
          <p:cNvPr id="7" name="Shape 4"/>
          <p:cNvSpPr/>
          <p:nvPr/>
        </p:nvSpPr>
        <p:spPr>
          <a:xfrm>
            <a:off x="7417951" y="4247436"/>
            <a:ext cx="6493193" cy="1199317"/>
          </a:xfrm>
          <a:prstGeom prst="roundRect">
            <a:avLst>
              <a:gd name="adj" fmla="val 7197"/>
            </a:avLst>
          </a:prstGeom>
          <a:solidFill>
            <a:srgbClr val="D6F5EE"/>
          </a:solidFill>
          <a:ln w="7620">
            <a:solidFill>
              <a:srgbClr val="BCDBD4"/>
            </a:solidFill>
            <a:prstDash val="solid"/>
          </a:ln>
        </p:spPr>
        <p:txBody>
          <a:bodyPr/>
          <a:lstStyle/>
          <a:p/>
        </p:txBody>
      </p:sp>
      <p:sp>
        <p:nvSpPr>
          <p:cNvPr id="8" name="Text 5"/>
          <p:cNvSpPr/>
          <p:nvPr/>
        </p:nvSpPr>
        <p:spPr>
          <a:xfrm>
            <a:off x="7631073" y="4460558"/>
            <a:ext cx="2568893" cy="321112"/>
          </a:xfrm>
          <a:prstGeom prst="rect">
            <a:avLst/>
          </a:prstGeom>
          <a:noFill/>
        </p:spPr>
        <p:txBody>
          <a:bodyPr wrap="none" lIns="0" tIns="0" rIns="0" bIns="0" rtlCol="0" anchor="t"/>
          <a:lstStyle/>
          <a:p>
            <a:pPr marL="0" indent="0">
              <a:lnSpc>
                <a:spcPts val="2500"/>
              </a:lnSpc>
              <a:buNone/>
            </a:pPr>
            <a:r>
              <a:rPr lang="en-US" sz="2000" b="1">
                <a:solidFill>
                  <a:srgbClr val="333F70"/>
                </a:solidFill>
                <a:latin typeface="Unbounded Bold" pitchFamily="34" charset="0"/>
                <a:ea typeface="Unbounded Bold" pitchFamily="34" charset="-122"/>
                <a:cs typeface="Unbounded Bold" pitchFamily="34" charset="-120"/>
              </a:rPr>
              <a:t>Cotton Cloth</a:t>
            </a:r>
            <a:endParaRPr lang="en-US" sz="2000"/>
          </a:p>
        </p:txBody>
      </p:sp>
      <p:sp>
        <p:nvSpPr>
          <p:cNvPr id="9" name="Text 6"/>
          <p:cNvSpPr/>
          <p:nvPr/>
        </p:nvSpPr>
        <p:spPr>
          <a:xfrm>
            <a:off x="7631073" y="4904899"/>
            <a:ext cx="6066949" cy="328732"/>
          </a:xfrm>
          <a:prstGeom prst="rect">
            <a:avLst/>
          </a:prstGeom>
          <a:noFill/>
        </p:spPr>
        <p:txBody>
          <a:bodyPr wrap="none" lIns="0" tIns="0" rIns="0" bIns="0" rtlCol="0" anchor="t"/>
          <a:lstStyle/>
          <a:p>
            <a:pPr marL="0" indent="0">
              <a:lnSpc>
                <a:spcPts val="2550"/>
              </a:lnSpc>
              <a:buNone/>
            </a:pPr>
            <a:r>
              <a:rPr lang="en-US" sz="1600">
                <a:solidFill>
                  <a:srgbClr val="333F70"/>
                </a:solidFill>
                <a:latin typeface="Open Sans" pitchFamily="34" charset="0"/>
                <a:ea typeface="Open Sans" pitchFamily="34" charset="-122"/>
                <a:cs typeface="Open Sans" pitchFamily="34" charset="-120"/>
              </a:rPr>
              <a:t>Exports grew by 12.3% to $341 million in Q1 2024.</a:t>
            </a:r>
            <a:endParaRPr lang="en-US" sz="1600"/>
          </a:p>
        </p:txBody>
      </p:sp>
      <p:sp>
        <p:nvSpPr>
          <p:cNvPr id="10" name="Shape 7"/>
          <p:cNvSpPr/>
          <p:nvPr/>
        </p:nvSpPr>
        <p:spPr>
          <a:xfrm>
            <a:off x="719257" y="5652254"/>
            <a:ext cx="6493193" cy="1849160"/>
          </a:xfrm>
          <a:prstGeom prst="roundRect">
            <a:avLst>
              <a:gd name="adj" fmla="val 4668"/>
            </a:avLst>
          </a:prstGeom>
          <a:solidFill>
            <a:srgbClr val="D6F5EE"/>
          </a:solidFill>
          <a:ln w="7620">
            <a:solidFill>
              <a:srgbClr val="BCDBD4"/>
            </a:solidFill>
            <a:prstDash val="solid"/>
          </a:ln>
        </p:spPr>
        <p:txBody>
          <a:bodyPr/>
          <a:lstStyle/>
          <a:p/>
        </p:txBody>
      </p:sp>
      <p:sp>
        <p:nvSpPr>
          <p:cNvPr id="11" name="Text 8"/>
          <p:cNvSpPr/>
          <p:nvPr/>
        </p:nvSpPr>
        <p:spPr>
          <a:xfrm>
            <a:off x="932378" y="5865376"/>
            <a:ext cx="6066949" cy="642223"/>
          </a:xfrm>
          <a:prstGeom prst="rect">
            <a:avLst/>
          </a:prstGeom>
          <a:noFill/>
        </p:spPr>
        <p:txBody>
          <a:bodyPr wrap="square" lIns="0" tIns="0" rIns="0" bIns="0" rtlCol="0" anchor="t"/>
          <a:lstStyle/>
          <a:p>
            <a:pPr marL="0" indent="0">
              <a:lnSpc>
                <a:spcPts val="2500"/>
              </a:lnSpc>
              <a:buNone/>
            </a:pPr>
            <a:r>
              <a:rPr lang="en-US" sz="2000" b="1">
                <a:solidFill>
                  <a:srgbClr val="333F70"/>
                </a:solidFill>
                <a:latin typeface="Unbounded Bold" pitchFamily="34" charset="0"/>
                <a:ea typeface="Unbounded Bold" pitchFamily="34" charset="-122"/>
                <a:cs typeface="Unbounded Bold" pitchFamily="34" charset="-120"/>
              </a:rPr>
              <a:t>Towels, Bedwear, and Readymade Garments</a:t>
            </a:r>
            <a:endParaRPr lang="en-US" sz="2000"/>
          </a:p>
        </p:txBody>
      </p:sp>
      <p:sp>
        <p:nvSpPr>
          <p:cNvPr id="12" name="Text 9"/>
          <p:cNvSpPr/>
          <p:nvPr/>
        </p:nvSpPr>
        <p:spPr>
          <a:xfrm>
            <a:off x="932378" y="6630829"/>
            <a:ext cx="6066949" cy="657463"/>
          </a:xfrm>
          <a:prstGeom prst="rect">
            <a:avLst/>
          </a:prstGeom>
          <a:noFill/>
        </p:spPr>
        <p:txBody>
          <a:bodyPr wrap="square" lIns="0" tIns="0" rIns="0" bIns="0" rtlCol="0" anchor="t"/>
          <a:lstStyle/>
          <a:p>
            <a:pPr marL="0" indent="0">
              <a:lnSpc>
                <a:spcPts val="2550"/>
              </a:lnSpc>
              <a:buNone/>
            </a:pPr>
            <a:r>
              <a:rPr lang="en-US" sz="1600">
                <a:solidFill>
                  <a:srgbClr val="333F70"/>
                </a:solidFill>
                <a:latin typeface="Open Sans" pitchFamily="34" charset="0"/>
                <a:ea typeface="Open Sans" pitchFamily="34" charset="-122"/>
                <a:cs typeface="Open Sans" pitchFamily="34" charset="-120"/>
              </a:rPr>
              <a:t>Exports of towels, bedwear, and readymade garments grew by 10.9%, 12.1%, and 15.3%, respectively, in Q1 2024.</a:t>
            </a:r>
            <a:endParaRPr lang="en-US" sz="1600"/>
          </a:p>
        </p:txBody>
      </p:sp>
      <p:sp>
        <p:nvSpPr>
          <p:cNvPr id="13" name="Shape 10"/>
          <p:cNvSpPr/>
          <p:nvPr/>
        </p:nvSpPr>
        <p:spPr>
          <a:xfrm>
            <a:off x="7417951" y="5652254"/>
            <a:ext cx="6493193" cy="1849160"/>
          </a:xfrm>
          <a:prstGeom prst="roundRect">
            <a:avLst>
              <a:gd name="adj" fmla="val 4668"/>
            </a:avLst>
          </a:prstGeom>
          <a:solidFill>
            <a:srgbClr val="D6F5EE"/>
          </a:solidFill>
          <a:ln w="7620">
            <a:solidFill>
              <a:srgbClr val="BCDBD4"/>
            </a:solidFill>
            <a:prstDash val="solid"/>
          </a:ln>
        </p:spPr>
        <p:txBody>
          <a:bodyPr/>
          <a:lstStyle/>
          <a:p/>
        </p:txBody>
      </p:sp>
      <p:sp>
        <p:nvSpPr>
          <p:cNvPr id="14" name="Text 11"/>
          <p:cNvSpPr/>
          <p:nvPr/>
        </p:nvSpPr>
        <p:spPr>
          <a:xfrm>
            <a:off x="7631073" y="5865376"/>
            <a:ext cx="2568893" cy="321112"/>
          </a:xfrm>
          <a:prstGeom prst="rect">
            <a:avLst/>
          </a:prstGeom>
          <a:noFill/>
        </p:spPr>
        <p:txBody>
          <a:bodyPr wrap="none" lIns="0" tIns="0" rIns="0" bIns="0" rtlCol="0" anchor="t"/>
          <a:lstStyle/>
          <a:p>
            <a:pPr marL="0" indent="0">
              <a:lnSpc>
                <a:spcPts val="2500"/>
              </a:lnSpc>
              <a:buNone/>
            </a:pPr>
            <a:r>
              <a:rPr lang="en-US" sz="2000" b="1">
                <a:solidFill>
                  <a:srgbClr val="333F70"/>
                </a:solidFill>
                <a:latin typeface="Unbounded Bold" pitchFamily="34" charset="0"/>
                <a:ea typeface="Unbounded Bold" pitchFamily="34" charset="-122"/>
                <a:cs typeface="Unbounded Bold" pitchFamily="34" charset="-120"/>
              </a:rPr>
              <a:t>Knitwear</a:t>
            </a:r>
            <a:endParaRPr lang="en-US" sz="2000"/>
          </a:p>
        </p:txBody>
      </p:sp>
      <p:sp>
        <p:nvSpPr>
          <p:cNvPr id="15" name="Text 12"/>
          <p:cNvSpPr/>
          <p:nvPr/>
        </p:nvSpPr>
        <p:spPr>
          <a:xfrm>
            <a:off x="7631073" y="6309717"/>
            <a:ext cx="6066949" cy="328732"/>
          </a:xfrm>
          <a:prstGeom prst="rect">
            <a:avLst/>
          </a:prstGeom>
          <a:noFill/>
        </p:spPr>
        <p:txBody>
          <a:bodyPr wrap="none" lIns="0" tIns="0" rIns="0" bIns="0" rtlCol="0" anchor="t"/>
          <a:lstStyle/>
          <a:p>
            <a:pPr marL="0" indent="0">
              <a:lnSpc>
                <a:spcPts val="2550"/>
              </a:lnSpc>
              <a:buNone/>
            </a:pPr>
            <a:r>
              <a:rPr lang="en-US" sz="1600">
                <a:solidFill>
                  <a:srgbClr val="333F70"/>
                </a:solidFill>
                <a:latin typeface="Open Sans" pitchFamily="34" charset="0"/>
                <a:ea typeface="Open Sans" pitchFamily="34" charset="-122"/>
                <a:cs typeface="Open Sans" pitchFamily="34" charset="-120"/>
              </a:rPr>
              <a:t>Exports of knitwear grew by 11.5% to $201 million in Q1 2024.</a:t>
            </a:r>
            <a:endParaRPr lang="en-US" sz="1600"/>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5">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288256"/>
            <a:ext cx="75564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Trade Agreements and Partnerships</a:t>
            </a:r>
            <a:endParaRPr lang="en-US" sz="4450"/>
          </a:p>
        </p:txBody>
      </p:sp>
      <p:sp>
        <p:nvSpPr>
          <p:cNvPr id="4" name="Shape 1"/>
          <p:cNvSpPr/>
          <p:nvPr/>
        </p:nvSpPr>
        <p:spPr>
          <a:xfrm>
            <a:off x="793790" y="3301127"/>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5" name="Text 2"/>
          <p:cNvSpPr/>
          <p:nvPr/>
        </p:nvSpPr>
        <p:spPr>
          <a:xfrm>
            <a:off x="960477" y="3386138"/>
            <a:ext cx="176927"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1</a:t>
            </a:r>
            <a:endParaRPr lang="en-US" sz="2650"/>
          </a:p>
        </p:txBody>
      </p:sp>
      <p:sp>
        <p:nvSpPr>
          <p:cNvPr id="6" name="Text 3"/>
          <p:cNvSpPr/>
          <p:nvPr/>
        </p:nvSpPr>
        <p:spPr>
          <a:xfrm>
            <a:off x="1530906" y="3301127"/>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US</a:t>
            </a:r>
            <a:endParaRPr lang="en-US" sz="2200"/>
          </a:p>
        </p:txBody>
      </p:sp>
      <p:sp>
        <p:nvSpPr>
          <p:cNvPr id="7" name="Text 4"/>
          <p:cNvSpPr/>
          <p:nvPr/>
        </p:nvSpPr>
        <p:spPr>
          <a:xfrm>
            <a:off x="1530906" y="3791545"/>
            <a:ext cx="2927747"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 and the US have a Trade and Investment Framework Agreement (TIFA).</a:t>
            </a:r>
            <a:endParaRPr lang="en-US" sz="1750"/>
          </a:p>
        </p:txBody>
      </p:sp>
      <p:sp>
        <p:nvSpPr>
          <p:cNvPr id="8" name="Shape 5"/>
          <p:cNvSpPr/>
          <p:nvPr/>
        </p:nvSpPr>
        <p:spPr>
          <a:xfrm>
            <a:off x="4685467" y="3301127"/>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9" name="Text 6"/>
          <p:cNvSpPr/>
          <p:nvPr/>
        </p:nvSpPr>
        <p:spPr>
          <a:xfrm>
            <a:off x="4798576" y="3386138"/>
            <a:ext cx="284083"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2</a:t>
            </a:r>
            <a:endParaRPr lang="en-US" sz="2650"/>
          </a:p>
        </p:txBody>
      </p:sp>
      <p:sp>
        <p:nvSpPr>
          <p:cNvPr id="10" name="Text 7"/>
          <p:cNvSpPr/>
          <p:nvPr/>
        </p:nvSpPr>
        <p:spPr>
          <a:xfrm>
            <a:off x="5422583" y="3301127"/>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Germany</a:t>
            </a:r>
            <a:endParaRPr lang="en-US" sz="2200"/>
          </a:p>
        </p:txBody>
      </p:sp>
      <p:sp>
        <p:nvSpPr>
          <p:cNvPr id="11" name="Text 8"/>
          <p:cNvSpPr/>
          <p:nvPr/>
        </p:nvSpPr>
        <p:spPr>
          <a:xfrm>
            <a:off x="5422583" y="3791545"/>
            <a:ext cx="2927747"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 and Germany have a bilateral investment treaty.</a:t>
            </a:r>
            <a:endParaRPr lang="en-US" sz="1750"/>
          </a:p>
        </p:txBody>
      </p:sp>
      <p:sp>
        <p:nvSpPr>
          <p:cNvPr id="12" name="Shape 9"/>
          <p:cNvSpPr/>
          <p:nvPr/>
        </p:nvSpPr>
        <p:spPr>
          <a:xfrm>
            <a:off x="793790" y="5725120"/>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13" name="Text 10"/>
          <p:cNvSpPr/>
          <p:nvPr/>
        </p:nvSpPr>
        <p:spPr>
          <a:xfrm>
            <a:off x="906185" y="5810131"/>
            <a:ext cx="285512"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3</a:t>
            </a:r>
            <a:endParaRPr lang="en-US" sz="2650"/>
          </a:p>
        </p:txBody>
      </p:sp>
      <p:sp>
        <p:nvSpPr>
          <p:cNvPr id="14" name="Text 11"/>
          <p:cNvSpPr/>
          <p:nvPr/>
        </p:nvSpPr>
        <p:spPr>
          <a:xfrm>
            <a:off x="1530906" y="5725120"/>
            <a:ext cx="4805124"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UK, Spain, and Netherlands</a:t>
            </a:r>
            <a:endParaRPr lang="en-US" sz="2200"/>
          </a:p>
        </p:txBody>
      </p:sp>
      <p:sp>
        <p:nvSpPr>
          <p:cNvPr id="15" name="Text 12"/>
          <p:cNvSpPr/>
          <p:nvPr/>
        </p:nvSpPr>
        <p:spPr>
          <a:xfrm>
            <a:off x="1530906" y="6215539"/>
            <a:ext cx="6819305" cy="725805"/>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 has bilateral trade agreements with the UK, Spain, and the Netherlands.</a:t>
            </a:r>
            <a:endParaRPr lang="en-US" sz="1750"/>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6">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04255"/>
            <a:ext cx="75564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Competitive Advantages</a:t>
            </a:r>
            <a:endParaRPr lang="en-US" sz="4450"/>
          </a:p>
        </p:txBody>
      </p:sp>
      <p:pic>
        <p:nvPicPr>
          <p:cNvPr id="4" name="Image 1" descr="preencoded.png"/>
          <p:cNvPicPr>
            <a:picLocks noChangeAspect="1"/>
          </p:cNvPicPr>
          <p:nvPr/>
        </p:nvPicPr>
        <p:blipFill>
          <a:blip r:embed="rId4"/>
          <a:stretch>
            <a:fillRect/>
          </a:stretch>
        </p:blipFill>
        <p:spPr>
          <a:xfrm>
            <a:off x="793790" y="2461974"/>
            <a:ext cx="566976" cy="566976"/>
          </a:xfrm>
          <a:prstGeom prst="rect">
            <a:avLst/>
          </a:prstGeom>
        </p:spPr>
      </p:pic>
      <p:sp>
        <p:nvSpPr>
          <p:cNvPr id="5" name="Text 1"/>
          <p:cNvSpPr/>
          <p:nvPr/>
        </p:nvSpPr>
        <p:spPr>
          <a:xfrm>
            <a:off x="793790" y="3255764"/>
            <a:ext cx="3320891" cy="354330"/>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Cotton Production</a:t>
            </a:r>
            <a:endParaRPr lang="en-US" sz="2200"/>
          </a:p>
        </p:txBody>
      </p:sp>
      <p:sp>
        <p:nvSpPr>
          <p:cNvPr id="6" name="Text 2"/>
          <p:cNvSpPr/>
          <p:nvPr/>
        </p:nvSpPr>
        <p:spPr>
          <a:xfrm>
            <a:off x="793790" y="3746183"/>
            <a:ext cx="3608070" cy="1088708"/>
          </a:xfrm>
          <a:prstGeom prst="rect">
            <a:avLst/>
          </a:prstGeom>
          <a:noFill/>
        </p:spPr>
        <p:txBody>
          <a:bodyPr wrap="square" lIns="0" tIns="0" rIns="0" bIns="0" rtlCol="0" anchor="t"/>
          <a:lstStyle/>
          <a:p>
            <a:pPr marL="0" indent="0" algn="l">
              <a:lnSpc>
                <a:spcPts val="2850"/>
              </a:lnSpc>
              <a:buNone/>
            </a:pPr>
            <a:r>
              <a:rPr lang="en-US" sz="1750">
                <a:solidFill>
                  <a:srgbClr val="333F70"/>
                </a:solidFill>
                <a:latin typeface="Open Sans" pitchFamily="34" charset="0"/>
                <a:ea typeface="Open Sans" pitchFamily="34" charset="-122"/>
                <a:cs typeface="Open Sans" pitchFamily="34" charset="-120"/>
              </a:rPr>
              <a:t>Pakistan is a major cotton producer, providing a key raw material for the textile industry.</a:t>
            </a:r>
            <a:endParaRPr lang="en-US" sz="1750"/>
          </a:p>
        </p:txBody>
      </p:sp>
      <p:pic>
        <p:nvPicPr>
          <p:cNvPr id="7" name="Image 2" descr="preencoded.png"/>
          <p:cNvPicPr>
            <a:picLocks noChangeAspect="1"/>
          </p:cNvPicPr>
          <p:nvPr/>
        </p:nvPicPr>
        <p:blipFill>
          <a:blip r:embed="rId5"/>
          <a:stretch>
            <a:fillRect/>
          </a:stretch>
        </p:blipFill>
        <p:spPr>
          <a:xfrm>
            <a:off x="4742021" y="2461974"/>
            <a:ext cx="566976" cy="566976"/>
          </a:xfrm>
          <a:prstGeom prst="rect">
            <a:avLst/>
          </a:prstGeom>
        </p:spPr>
      </p:pic>
      <p:sp>
        <p:nvSpPr>
          <p:cNvPr id="8" name="Text 3"/>
          <p:cNvSpPr/>
          <p:nvPr/>
        </p:nvSpPr>
        <p:spPr>
          <a:xfrm>
            <a:off x="4742021" y="3255764"/>
            <a:ext cx="2835235" cy="354330"/>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Workforce</a:t>
            </a:r>
            <a:endParaRPr lang="en-US" sz="2200"/>
          </a:p>
        </p:txBody>
      </p:sp>
      <p:sp>
        <p:nvSpPr>
          <p:cNvPr id="9" name="Text 4"/>
          <p:cNvSpPr/>
          <p:nvPr/>
        </p:nvSpPr>
        <p:spPr>
          <a:xfrm>
            <a:off x="4742021" y="3746183"/>
            <a:ext cx="3608189" cy="725805"/>
          </a:xfrm>
          <a:prstGeom prst="rect">
            <a:avLst/>
          </a:prstGeom>
          <a:noFill/>
        </p:spPr>
        <p:txBody>
          <a:bodyPr wrap="square" lIns="0" tIns="0" rIns="0" bIns="0" rtlCol="0" anchor="t"/>
          <a:lstStyle/>
          <a:p>
            <a:pPr marL="0" indent="0" algn="l">
              <a:lnSpc>
                <a:spcPts val="2850"/>
              </a:lnSpc>
              <a:buNone/>
            </a:pPr>
            <a:r>
              <a:rPr lang="en-US" sz="1750">
                <a:solidFill>
                  <a:srgbClr val="333F70"/>
                </a:solidFill>
                <a:latin typeface="Open Sans" pitchFamily="34" charset="0"/>
                <a:ea typeface="Open Sans" pitchFamily="34" charset="-122"/>
                <a:cs typeface="Open Sans" pitchFamily="34" charset="-120"/>
              </a:rPr>
              <a:t>Pakistan has one of the largest labor force in the world.</a:t>
            </a:r>
            <a:endParaRPr lang="en-US" sz="1750"/>
          </a:p>
        </p:txBody>
      </p:sp>
      <p:pic>
        <p:nvPicPr>
          <p:cNvPr id="10" name="Image 3" descr="preencoded.png"/>
          <p:cNvPicPr>
            <a:picLocks noChangeAspect="1"/>
          </p:cNvPicPr>
          <p:nvPr/>
        </p:nvPicPr>
        <p:blipFill>
          <a:blip r:embed="rId6"/>
          <a:stretch>
            <a:fillRect/>
          </a:stretch>
        </p:blipFill>
        <p:spPr>
          <a:xfrm>
            <a:off x="793790" y="5515332"/>
            <a:ext cx="566976" cy="566976"/>
          </a:xfrm>
          <a:prstGeom prst="rect">
            <a:avLst/>
          </a:prstGeom>
        </p:spPr>
      </p:pic>
      <p:sp>
        <p:nvSpPr>
          <p:cNvPr id="11" name="Text 5"/>
          <p:cNvSpPr/>
          <p:nvPr/>
        </p:nvSpPr>
        <p:spPr>
          <a:xfrm>
            <a:off x="793790" y="6309122"/>
            <a:ext cx="3367921" cy="354330"/>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Strategic Location</a:t>
            </a:r>
            <a:endParaRPr lang="en-US" sz="2200"/>
          </a:p>
        </p:txBody>
      </p:sp>
      <p:sp>
        <p:nvSpPr>
          <p:cNvPr id="12" name="Text 6"/>
          <p:cNvSpPr/>
          <p:nvPr/>
        </p:nvSpPr>
        <p:spPr>
          <a:xfrm>
            <a:off x="793790" y="6799540"/>
            <a:ext cx="3608070" cy="725805"/>
          </a:xfrm>
          <a:prstGeom prst="rect">
            <a:avLst/>
          </a:prstGeom>
          <a:noFill/>
        </p:spPr>
        <p:txBody>
          <a:bodyPr wrap="square" lIns="0" tIns="0" rIns="0" bIns="0" rtlCol="0" anchor="t"/>
          <a:lstStyle/>
          <a:p>
            <a:pPr marL="0" indent="0" algn="l">
              <a:lnSpc>
                <a:spcPts val="2850"/>
              </a:lnSpc>
              <a:buNone/>
            </a:pPr>
            <a:r>
              <a:rPr lang="en-US" sz="1750">
                <a:solidFill>
                  <a:srgbClr val="333F70"/>
                </a:solidFill>
                <a:latin typeface="Open Sans" pitchFamily="34" charset="0"/>
                <a:ea typeface="Open Sans" pitchFamily="34" charset="-122"/>
                <a:cs typeface="Open Sans" pitchFamily="34" charset="-120"/>
              </a:rPr>
              <a:t>Pakistan's location provides access to major global markets.</a:t>
            </a:r>
            <a:endParaRPr lang="en-US" sz="1750"/>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7">
    <p:spTree>
      <p:nvGrpSpPr>
        <p:cNvPr id="1" name=""/>
        <p:cNvGrpSpPr/>
        <p:nvPr/>
      </p:nvGrpSpPr>
      <p:grpSpPr>
        <a:xfrm>
          <a:off x="0" y="0"/>
          <a:ext cx="0" cy="0"/>
        </a:xfrm>
      </p:grpSpPr>
      <p:sp>
        <p:nvSpPr>
          <p:cNvPr id="2" name="Text 0"/>
          <p:cNvSpPr/>
          <p:nvPr/>
        </p:nvSpPr>
        <p:spPr>
          <a:xfrm>
            <a:off x="793790" y="1955959"/>
            <a:ext cx="7535108" cy="708779"/>
          </a:xfrm>
          <a:prstGeom prst="rect">
            <a:avLst/>
          </a:prstGeom>
          <a:noFill/>
        </p:spPr>
        <p:txBody>
          <a:bodyPr wrap="non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Government Support</a:t>
            </a:r>
            <a:endParaRPr lang="en-US" sz="4450"/>
          </a:p>
        </p:txBody>
      </p:sp>
      <p:pic>
        <p:nvPicPr>
          <p:cNvPr id="3" name="Image 0" descr="preencoded.png"/>
          <p:cNvPicPr>
            <a:picLocks noChangeAspect="1"/>
          </p:cNvPicPr>
          <p:nvPr/>
        </p:nvPicPr>
        <p:blipFill>
          <a:blip r:embed="rId3"/>
          <a:stretch>
            <a:fillRect/>
          </a:stretch>
        </p:blipFill>
        <p:spPr>
          <a:xfrm>
            <a:off x="2978348" y="3118366"/>
            <a:ext cx="2152055" cy="807958"/>
          </a:xfrm>
          <a:prstGeom prst="rect">
            <a:avLst/>
          </a:prstGeom>
        </p:spPr>
      </p:pic>
      <p:sp>
        <p:nvSpPr>
          <p:cNvPr id="4" name="Text 1"/>
          <p:cNvSpPr/>
          <p:nvPr/>
        </p:nvSpPr>
        <p:spPr>
          <a:xfrm>
            <a:off x="3980617" y="3382685"/>
            <a:ext cx="147399" cy="453509"/>
          </a:xfrm>
          <a:prstGeom prst="rect">
            <a:avLst/>
          </a:prstGeom>
          <a:noFill/>
        </p:spPr>
        <p:txBody>
          <a:bodyPr wrap="none" lIns="0" tIns="0" rIns="0" bIns="0" rtlCol="0" anchor="t"/>
          <a:lstStyle/>
          <a:p>
            <a:pPr marL="0" indent="0" algn="ctr">
              <a:lnSpc>
                <a:spcPts val="3550"/>
              </a:lnSpc>
              <a:buNone/>
            </a:pPr>
            <a:r>
              <a:rPr lang="en-US" sz="2200" b="1">
                <a:solidFill>
                  <a:srgbClr val="333F70"/>
                </a:solidFill>
                <a:latin typeface="Unbounded Bold" pitchFamily="34" charset="0"/>
                <a:ea typeface="Unbounded Bold" pitchFamily="34" charset="-122"/>
                <a:cs typeface="Unbounded Bold" pitchFamily="34" charset="-120"/>
              </a:rPr>
              <a:t>1</a:t>
            </a:r>
            <a:endParaRPr lang="en-US" sz="2200"/>
          </a:p>
        </p:txBody>
      </p:sp>
      <p:sp>
        <p:nvSpPr>
          <p:cNvPr id="5" name="Text 2"/>
          <p:cNvSpPr/>
          <p:nvPr/>
        </p:nvSpPr>
        <p:spPr>
          <a:xfrm>
            <a:off x="5357217" y="3345180"/>
            <a:ext cx="4712732" cy="354330"/>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Infrastructure Investment</a:t>
            </a:r>
            <a:endParaRPr lang="en-US" sz="2200"/>
          </a:p>
        </p:txBody>
      </p:sp>
      <p:sp>
        <p:nvSpPr>
          <p:cNvPr id="6" name="Shape 3"/>
          <p:cNvSpPr/>
          <p:nvPr/>
        </p:nvSpPr>
        <p:spPr>
          <a:xfrm>
            <a:off x="5187077" y="3939421"/>
            <a:ext cx="8592860" cy="15240"/>
          </a:xfrm>
          <a:prstGeom prst="roundRect">
            <a:avLst>
              <a:gd name="adj" fmla="val 625116"/>
            </a:avLst>
          </a:prstGeom>
          <a:solidFill>
            <a:srgbClr val="BCDBD4"/>
          </a:solidFill>
        </p:spPr>
        <p:txBody>
          <a:bodyPr/>
          <a:lstStyle/>
          <a:p/>
        </p:txBody>
      </p:sp>
      <p:pic>
        <p:nvPicPr>
          <p:cNvPr id="7" name="Image 1" descr="preencoded.png"/>
          <p:cNvPicPr>
            <a:picLocks noChangeAspect="1"/>
          </p:cNvPicPr>
          <p:nvPr/>
        </p:nvPicPr>
        <p:blipFill>
          <a:blip r:embed="rId4"/>
          <a:stretch>
            <a:fillRect/>
          </a:stretch>
        </p:blipFill>
        <p:spPr>
          <a:xfrm>
            <a:off x="1902381" y="3982998"/>
            <a:ext cx="4304109" cy="807958"/>
          </a:xfrm>
          <a:prstGeom prst="rect">
            <a:avLst/>
          </a:prstGeom>
        </p:spPr>
      </p:pic>
      <p:sp>
        <p:nvSpPr>
          <p:cNvPr id="8" name="Text 4"/>
          <p:cNvSpPr/>
          <p:nvPr/>
        </p:nvSpPr>
        <p:spPr>
          <a:xfrm>
            <a:off x="3935968" y="4160163"/>
            <a:ext cx="236696" cy="453509"/>
          </a:xfrm>
          <a:prstGeom prst="rect">
            <a:avLst/>
          </a:prstGeom>
          <a:noFill/>
        </p:spPr>
        <p:txBody>
          <a:bodyPr wrap="none" lIns="0" tIns="0" rIns="0" bIns="0" rtlCol="0" anchor="t"/>
          <a:lstStyle/>
          <a:p>
            <a:pPr marL="0" indent="0" algn="ctr">
              <a:lnSpc>
                <a:spcPts val="3550"/>
              </a:lnSpc>
              <a:buNone/>
            </a:pPr>
            <a:r>
              <a:rPr lang="en-US" sz="2200" b="1">
                <a:solidFill>
                  <a:srgbClr val="333F70"/>
                </a:solidFill>
                <a:latin typeface="Unbounded Bold" pitchFamily="34" charset="0"/>
                <a:ea typeface="Unbounded Bold" pitchFamily="34" charset="-122"/>
                <a:cs typeface="Unbounded Bold" pitchFamily="34" charset="-120"/>
              </a:rPr>
              <a:t>2</a:t>
            </a:r>
            <a:endParaRPr lang="en-US" sz="2200"/>
          </a:p>
        </p:txBody>
      </p:sp>
      <p:sp>
        <p:nvSpPr>
          <p:cNvPr id="9" name="Text 5"/>
          <p:cNvSpPr/>
          <p:nvPr/>
        </p:nvSpPr>
        <p:spPr>
          <a:xfrm>
            <a:off x="6433304" y="4209812"/>
            <a:ext cx="1793796" cy="354330"/>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Initiatives</a:t>
            </a:r>
            <a:endParaRPr lang="en-US" sz="2200"/>
          </a:p>
        </p:txBody>
      </p:sp>
      <p:sp>
        <p:nvSpPr>
          <p:cNvPr id="10" name="Shape 6"/>
          <p:cNvSpPr/>
          <p:nvPr/>
        </p:nvSpPr>
        <p:spPr>
          <a:xfrm>
            <a:off x="6263164" y="4804053"/>
            <a:ext cx="7516773" cy="15240"/>
          </a:xfrm>
          <a:prstGeom prst="roundRect">
            <a:avLst>
              <a:gd name="adj" fmla="val 625116"/>
            </a:avLst>
          </a:prstGeom>
          <a:solidFill>
            <a:srgbClr val="BCDBD4"/>
          </a:solidFill>
        </p:spPr>
        <p:txBody>
          <a:bodyPr/>
          <a:lstStyle/>
          <a:p/>
        </p:txBody>
      </p:sp>
      <p:pic>
        <p:nvPicPr>
          <p:cNvPr id="11" name="Image 2" descr="preencoded.png"/>
          <p:cNvPicPr>
            <a:picLocks noChangeAspect="1"/>
          </p:cNvPicPr>
          <p:nvPr/>
        </p:nvPicPr>
        <p:blipFill>
          <a:blip r:embed="rId5"/>
          <a:stretch>
            <a:fillRect/>
          </a:stretch>
        </p:blipFill>
        <p:spPr>
          <a:xfrm>
            <a:off x="826294" y="4847630"/>
            <a:ext cx="6456164" cy="807958"/>
          </a:xfrm>
          <a:prstGeom prst="rect">
            <a:avLst/>
          </a:prstGeom>
        </p:spPr>
      </p:pic>
      <p:sp>
        <p:nvSpPr>
          <p:cNvPr id="12" name="Text 7"/>
          <p:cNvSpPr/>
          <p:nvPr/>
        </p:nvSpPr>
        <p:spPr>
          <a:xfrm>
            <a:off x="3935373" y="5024795"/>
            <a:ext cx="237768" cy="453509"/>
          </a:xfrm>
          <a:prstGeom prst="rect">
            <a:avLst/>
          </a:prstGeom>
          <a:noFill/>
        </p:spPr>
        <p:txBody>
          <a:bodyPr wrap="none" lIns="0" tIns="0" rIns="0" bIns="0" rtlCol="0" anchor="t"/>
          <a:lstStyle/>
          <a:p>
            <a:pPr marL="0" indent="0" algn="ctr">
              <a:lnSpc>
                <a:spcPts val="3550"/>
              </a:lnSpc>
              <a:buNone/>
            </a:pPr>
            <a:r>
              <a:rPr lang="en-US" sz="2200" b="1">
                <a:solidFill>
                  <a:srgbClr val="333F70"/>
                </a:solidFill>
                <a:latin typeface="Unbounded Bold" pitchFamily="34" charset="0"/>
                <a:ea typeface="Unbounded Bold" pitchFamily="34" charset="-122"/>
                <a:cs typeface="Unbounded Bold" pitchFamily="34" charset="-120"/>
              </a:rPr>
              <a:t>3</a:t>
            </a:r>
            <a:endParaRPr lang="en-US" sz="2200"/>
          </a:p>
        </p:txBody>
      </p:sp>
      <p:sp>
        <p:nvSpPr>
          <p:cNvPr id="13" name="Text 8"/>
          <p:cNvSpPr/>
          <p:nvPr/>
        </p:nvSpPr>
        <p:spPr>
          <a:xfrm>
            <a:off x="7509272" y="5074444"/>
            <a:ext cx="2951321" cy="354330"/>
          </a:xfrm>
          <a:prstGeom prst="rect">
            <a:avLst/>
          </a:prstGeom>
          <a:noFill/>
        </p:spPr>
        <p:txBody>
          <a:bodyPr wrap="none" lIns="0" tIns="0" rIns="0" bIns="0" rtlCol="0" anchor="t"/>
          <a:lstStyle/>
          <a:p>
            <a:pPr marL="0" indent="0" algn="l">
              <a:lnSpc>
                <a:spcPts val="2750"/>
              </a:lnSpc>
              <a:buNone/>
            </a:pPr>
            <a:r>
              <a:rPr lang="en-US" sz="2200" b="1">
                <a:solidFill>
                  <a:srgbClr val="333F70"/>
                </a:solidFill>
                <a:latin typeface="Unbounded Bold" pitchFamily="34" charset="0"/>
                <a:ea typeface="Unbounded Bold" pitchFamily="34" charset="-122"/>
                <a:cs typeface="Unbounded Bold" pitchFamily="34" charset="-120"/>
              </a:rPr>
              <a:t>Industry Growth</a:t>
            </a:r>
            <a:endParaRPr lang="en-US" sz="2200"/>
          </a:p>
        </p:txBody>
      </p:sp>
      <p:sp>
        <p:nvSpPr>
          <p:cNvPr id="14" name="Text 9"/>
          <p:cNvSpPr/>
          <p:nvPr/>
        </p:nvSpPr>
        <p:spPr>
          <a:xfrm>
            <a:off x="793790" y="5910739"/>
            <a:ext cx="13042821" cy="362903"/>
          </a:xfrm>
          <a:prstGeom prst="rect">
            <a:avLst/>
          </a:prstGeom>
          <a:noFill/>
        </p:spPr>
        <p:txBody>
          <a:bodyPr wrap="non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The Pakistani government is investing in textile infrastructure and launching initiatives to support the industry's growth.</a:t>
            </a:r>
            <a:endParaRPr lang="en-US" sz="1750"/>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1">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691527"/>
            <a:ext cx="75564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GSP+ and Pakistan's Textile Industry</a:t>
            </a:r>
            <a:endParaRPr lang="en-US" sz="4450"/>
          </a:p>
        </p:txBody>
      </p:sp>
      <p:sp>
        <p:nvSpPr>
          <p:cNvPr id="4" name="Text 1"/>
          <p:cNvSpPr/>
          <p:nvPr/>
        </p:nvSpPr>
        <p:spPr>
          <a:xfrm>
            <a:off x="793790" y="4449247"/>
            <a:ext cx="7556421" cy="1088708"/>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Pakistan's textile industry is a major contributor to the country's economy, and the GSP+ trade agreement has played a significant role in boosting its exports.</a:t>
            </a:r>
            <a:endParaRPr lang="en-US" sz="1750"/>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2">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203371"/>
            <a:ext cx="5670590" cy="708779"/>
          </a:xfrm>
          <a:prstGeom prst="rect">
            <a:avLst/>
          </a:prstGeom>
          <a:noFill/>
        </p:spPr>
        <p:txBody>
          <a:bodyPr wrap="non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GSP+ Overview</a:t>
            </a:r>
            <a:endParaRPr lang="en-US" sz="4450"/>
          </a:p>
        </p:txBody>
      </p:sp>
      <p:sp>
        <p:nvSpPr>
          <p:cNvPr id="4" name="Shape 1"/>
          <p:cNvSpPr/>
          <p:nvPr/>
        </p:nvSpPr>
        <p:spPr>
          <a:xfrm>
            <a:off x="793790" y="3252311"/>
            <a:ext cx="3664863" cy="2773799"/>
          </a:xfrm>
          <a:prstGeom prst="roundRect">
            <a:avLst>
              <a:gd name="adj" fmla="val 3435"/>
            </a:avLst>
          </a:prstGeom>
          <a:solidFill>
            <a:srgbClr val="D6F5EE"/>
          </a:solidFill>
          <a:ln w="7620">
            <a:solidFill>
              <a:srgbClr val="BCDBD4"/>
            </a:solidFill>
            <a:prstDash val="solid"/>
          </a:ln>
        </p:spPr>
        <p:txBody>
          <a:bodyPr/>
          <a:lstStyle/>
          <a:p/>
        </p:txBody>
      </p:sp>
      <p:sp>
        <p:nvSpPr>
          <p:cNvPr id="5" name="Text 2"/>
          <p:cNvSpPr/>
          <p:nvPr/>
        </p:nvSpPr>
        <p:spPr>
          <a:xfrm>
            <a:off x="1028224" y="3486745"/>
            <a:ext cx="3195995"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Tariff-Free Access</a:t>
            </a:r>
            <a:endParaRPr lang="en-US" sz="2200"/>
          </a:p>
        </p:txBody>
      </p:sp>
      <p:sp>
        <p:nvSpPr>
          <p:cNvPr id="6" name="Text 3"/>
          <p:cNvSpPr/>
          <p:nvPr/>
        </p:nvSpPr>
        <p:spPr>
          <a:xfrm>
            <a:off x="1028224" y="4331494"/>
            <a:ext cx="3195995"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The GSP+ agreement provides tariff-free access to the EU market for developing countries.</a:t>
            </a:r>
            <a:endParaRPr lang="en-US" sz="1750"/>
          </a:p>
        </p:txBody>
      </p:sp>
      <p:sp>
        <p:nvSpPr>
          <p:cNvPr id="7" name="Shape 4"/>
          <p:cNvSpPr/>
          <p:nvPr/>
        </p:nvSpPr>
        <p:spPr>
          <a:xfrm>
            <a:off x="4685467" y="3252311"/>
            <a:ext cx="3664863" cy="2773799"/>
          </a:xfrm>
          <a:prstGeom prst="roundRect">
            <a:avLst>
              <a:gd name="adj" fmla="val 3435"/>
            </a:avLst>
          </a:prstGeom>
          <a:solidFill>
            <a:srgbClr val="D6F5EE"/>
          </a:solidFill>
          <a:ln w="7620">
            <a:solidFill>
              <a:srgbClr val="BCDBD4"/>
            </a:solidFill>
            <a:prstDash val="solid"/>
          </a:ln>
        </p:spPr>
        <p:txBody>
          <a:bodyPr/>
          <a:lstStyle/>
          <a:p/>
        </p:txBody>
      </p:sp>
      <p:sp>
        <p:nvSpPr>
          <p:cNvPr id="8" name="Text 5"/>
          <p:cNvSpPr/>
          <p:nvPr/>
        </p:nvSpPr>
        <p:spPr>
          <a:xfrm>
            <a:off x="4919901" y="3486745"/>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Criteria</a:t>
            </a:r>
            <a:endParaRPr lang="en-US" sz="2200"/>
          </a:p>
        </p:txBody>
      </p:sp>
      <p:sp>
        <p:nvSpPr>
          <p:cNvPr id="9" name="Text 6"/>
          <p:cNvSpPr/>
          <p:nvPr/>
        </p:nvSpPr>
        <p:spPr>
          <a:xfrm>
            <a:off x="4919901" y="3977164"/>
            <a:ext cx="3195995" cy="1814513"/>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Countries must meet certain criteria, including environmental protection and good governance, to qualify for GSP+ status.</a:t>
            </a:r>
            <a:endParaRPr lang="en-US" sz="1750"/>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3">
    <p:spTree>
      <p:nvGrpSpPr>
        <p:cNvPr id="1" name=""/>
        <p:cNvGrpSpPr/>
        <p:nvPr/>
      </p:nvGrpSpPr>
      <p:grpSpPr>
        <a:xfrm>
          <a:off x="0" y="0"/>
          <a:ext cx="0" cy="0"/>
        </a:xfrm>
      </p:grpSpPr>
      <p:sp>
        <p:nvSpPr>
          <p:cNvPr id="2" name="Text 0"/>
          <p:cNvSpPr/>
          <p:nvPr/>
        </p:nvSpPr>
        <p:spPr>
          <a:xfrm>
            <a:off x="793790" y="2721412"/>
            <a:ext cx="5932884" cy="708779"/>
          </a:xfrm>
          <a:prstGeom prst="rect">
            <a:avLst/>
          </a:prstGeom>
          <a:noFill/>
        </p:spPr>
        <p:txBody>
          <a:bodyPr wrap="non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Benefits of GSP+</a:t>
            </a:r>
            <a:endParaRPr lang="en-US" sz="4450"/>
          </a:p>
        </p:txBody>
      </p:sp>
      <p:sp>
        <p:nvSpPr>
          <p:cNvPr id="3" name="Text 1"/>
          <p:cNvSpPr/>
          <p:nvPr/>
        </p:nvSpPr>
        <p:spPr>
          <a:xfrm>
            <a:off x="793790" y="3997166"/>
            <a:ext cx="4552950"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Increased Market Access</a:t>
            </a:r>
            <a:endParaRPr lang="en-US" sz="2200"/>
          </a:p>
        </p:txBody>
      </p:sp>
      <p:sp>
        <p:nvSpPr>
          <p:cNvPr id="4" name="Text 2"/>
          <p:cNvSpPr/>
          <p:nvPr/>
        </p:nvSpPr>
        <p:spPr>
          <a:xfrm>
            <a:off x="793790" y="4578310"/>
            <a:ext cx="6244709" cy="725805"/>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GSP+ has significantly increased Pakistan's access to the EU market, boosting exports.</a:t>
            </a:r>
            <a:endParaRPr lang="en-US" sz="1750"/>
          </a:p>
        </p:txBody>
      </p:sp>
      <p:sp>
        <p:nvSpPr>
          <p:cNvPr id="5" name="Text 3"/>
          <p:cNvSpPr/>
          <p:nvPr/>
        </p:nvSpPr>
        <p:spPr>
          <a:xfrm>
            <a:off x="7599521" y="3997166"/>
            <a:ext cx="4911447"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Enhanced Competitiveness</a:t>
            </a:r>
            <a:endParaRPr lang="en-US" sz="2200"/>
          </a:p>
        </p:txBody>
      </p:sp>
      <p:sp>
        <p:nvSpPr>
          <p:cNvPr id="6" name="Text 4"/>
          <p:cNvSpPr/>
          <p:nvPr/>
        </p:nvSpPr>
        <p:spPr>
          <a:xfrm>
            <a:off x="7599521" y="4578310"/>
            <a:ext cx="6244709" cy="725805"/>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Tariff-free access has made Pakistani textiles more competitive in the EU market.</a:t>
            </a:r>
            <a:endParaRPr lang="en-US" sz="1750"/>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4">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873806"/>
            <a:ext cx="75564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Impact on Textile Exports</a:t>
            </a:r>
            <a:endParaRPr lang="en-US" sz="4450"/>
          </a:p>
        </p:txBody>
      </p:sp>
      <p:sp>
        <p:nvSpPr>
          <p:cNvPr id="4" name="Text 1"/>
          <p:cNvSpPr/>
          <p:nvPr/>
        </p:nvSpPr>
        <p:spPr>
          <a:xfrm>
            <a:off x="6280190" y="3744873"/>
            <a:ext cx="3608070" cy="748427"/>
          </a:xfrm>
          <a:prstGeom prst="rect">
            <a:avLst/>
          </a:prstGeom>
          <a:noFill/>
        </p:spPr>
        <p:txBody>
          <a:bodyPr wrap="none" lIns="0" tIns="0" rIns="0" bIns="0" rtlCol="0" anchor="t"/>
          <a:lstStyle/>
          <a:p>
            <a:pPr marL="0" indent="0" algn="ctr">
              <a:lnSpc>
                <a:spcPts val="5850"/>
              </a:lnSpc>
              <a:buNone/>
            </a:pPr>
            <a:r>
              <a:rPr lang="en-US" sz="5850" b="1">
                <a:solidFill>
                  <a:srgbClr val="333F70"/>
                </a:solidFill>
                <a:latin typeface="Unbounded Bold" pitchFamily="34" charset="0"/>
                <a:ea typeface="Unbounded Bold" pitchFamily="34" charset="-122"/>
                <a:cs typeface="Unbounded Bold" pitchFamily="34" charset="-120"/>
              </a:rPr>
              <a:t>66.6%</a:t>
            </a:r>
            <a:endParaRPr lang="en-US" sz="5850"/>
          </a:p>
        </p:txBody>
      </p:sp>
      <p:sp>
        <p:nvSpPr>
          <p:cNvPr id="5" name="Text 2"/>
          <p:cNvSpPr/>
          <p:nvPr/>
        </p:nvSpPr>
        <p:spPr>
          <a:xfrm>
            <a:off x="6666548" y="4776668"/>
            <a:ext cx="2835235" cy="354330"/>
          </a:xfrm>
          <a:prstGeom prst="rect">
            <a:avLst/>
          </a:prstGeom>
          <a:noFill/>
        </p:spPr>
        <p:txBody>
          <a:bodyPr wrap="none" lIns="0" tIns="0" rIns="0" bIns="0" rtlCol="0" anchor="t"/>
          <a:lstStyle/>
          <a:p>
            <a:pPr marL="0" indent="0" algn="ctr">
              <a:lnSpc>
                <a:spcPts val="2750"/>
              </a:lnSpc>
              <a:buNone/>
            </a:pPr>
            <a:r>
              <a:rPr lang="en-US" sz="2200" b="1">
                <a:solidFill>
                  <a:srgbClr val="333F70"/>
                </a:solidFill>
                <a:latin typeface="Unbounded Bold" pitchFamily="34" charset="0"/>
                <a:ea typeface="Unbounded Bold" pitchFamily="34" charset="-122"/>
                <a:cs typeface="Unbounded Bold" pitchFamily="34" charset="-120"/>
              </a:rPr>
              <a:t>Growth Rate</a:t>
            </a:r>
            <a:endParaRPr lang="en-US" sz="2200"/>
          </a:p>
        </p:txBody>
      </p:sp>
      <p:sp>
        <p:nvSpPr>
          <p:cNvPr id="6" name="Text 3"/>
          <p:cNvSpPr/>
          <p:nvPr/>
        </p:nvSpPr>
        <p:spPr>
          <a:xfrm>
            <a:off x="6280190" y="5267087"/>
            <a:ext cx="3608070" cy="1088708"/>
          </a:xfrm>
          <a:prstGeom prst="rect">
            <a:avLst/>
          </a:prstGeom>
          <a:noFill/>
        </p:spPr>
        <p:txBody>
          <a:bodyPr wrap="square" lIns="0" tIns="0" rIns="0" bIns="0" rtlCol="0" anchor="t"/>
          <a:lstStyle/>
          <a:p>
            <a:pPr marL="0" indent="0" algn="ctr">
              <a:lnSpc>
                <a:spcPts val="2850"/>
              </a:lnSpc>
              <a:buNone/>
            </a:pPr>
            <a:r>
              <a:rPr lang="en-US" sz="1750">
                <a:solidFill>
                  <a:srgbClr val="333F70"/>
                </a:solidFill>
                <a:latin typeface="Open Sans" pitchFamily="34" charset="0"/>
                <a:ea typeface="Open Sans" pitchFamily="34" charset="-122"/>
                <a:cs typeface="Open Sans" pitchFamily="34" charset="-120"/>
              </a:rPr>
              <a:t>Pakistan's textile exports to the EU have grown by 66.6% since 2013.</a:t>
            </a:r>
            <a:endParaRPr lang="en-US" sz="1750"/>
          </a:p>
        </p:txBody>
      </p:sp>
      <p:sp>
        <p:nvSpPr>
          <p:cNvPr id="7" name="Text 4"/>
          <p:cNvSpPr/>
          <p:nvPr/>
        </p:nvSpPr>
        <p:spPr>
          <a:xfrm>
            <a:off x="10228421" y="3744873"/>
            <a:ext cx="3608189" cy="748427"/>
          </a:xfrm>
          <a:prstGeom prst="rect">
            <a:avLst/>
          </a:prstGeom>
          <a:noFill/>
        </p:spPr>
        <p:txBody>
          <a:bodyPr wrap="none" lIns="0" tIns="0" rIns="0" bIns="0" rtlCol="0" anchor="t"/>
          <a:lstStyle/>
          <a:p>
            <a:pPr marL="0" indent="0" algn="ctr">
              <a:lnSpc>
                <a:spcPts val="5850"/>
              </a:lnSpc>
              <a:buNone/>
            </a:pPr>
            <a:r>
              <a:rPr lang="en-US" sz="5850" b="1">
                <a:solidFill>
                  <a:srgbClr val="333F70"/>
                </a:solidFill>
                <a:latin typeface="Unbounded Bold" pitchFamily="34" charset="0"/>
                <a:ea typeface="Unbounded Bold" pitchFamily="34" charset="-122"/>
                <a:cs typeface="Unbounded Bold" pitchFamily="34" charset="-120"/>
              </a:rPr>
              <a:t>$9.3B</a:t>
            </a:r>
            <a:endParaRPr lang="en-US" sz="5850"/>
          </a:p>
        </p:txBody>
      </p:sp>
      <p:sp>
        <p:nvSpPr>
          <p:cNvPr id="8" name="Text 5"/>
          <p:cNvSpPr/>
          <p:nvPr/>
        </p:nvSpPr>
        <p:spPr>
          <a:xfrm>
            <a:off x="10604421" y="4776668"/>
            <a:ext cx="2856190" cy="354330"/>
          </a:xfrm>
          <a:prstGeom prst="rect">
            <a:avLst/>
          </a:prstGeom>
          <a:noFill/>
        </p:spPr>
        <p:txBody>
          <a:bodyPr wrap="none" lIns="0" tIns="0" rIns="0" bIns="0" rtlCol="0" anchor="t"/>
          <a:lstStyle/>
          <a:p>
            <a:pPr marL="0" indent="0" algn="ctr">
              <a:lnSpc>
                <a:spcPts val="2750"/>
              </a:lnSpc>
              <a:buNone/>
            </a:pPr>
            <a:r>
              <a:rPr lang="en-US" sz="2200" b="1">
                <a:solidFill>
                  <a:srgbClr val="333F70"/>
                </a:solidFill>
                <a:latin typeface="Unbounded Bold" pitchFamily="34" charset="0"/>
                <a:ea typeface="Unbounded Bold" pitchFamily="34" charset="-122"/>
                <a:cs typeface="Unbounded Bold" pitchFamily="34" charset="-120"/>
              </a:rPr>
              <a:t>Exports in 2024</a:t>
            </a:r>
            <a:endParaRPr lang="en-US" sz="2200"/>
          </a:p>
        </p:txBody>
      </p:sp>
      <p:sp>
        <p:nvSpPr>
          <p:cNvPr id="9" name="Text 6"/>
          <p:cNvSpPr/>
          <p:nvPr/>
        </p:nvSpPr>
        <p:spPr>
          <a:xfrm>
            <a:off x="10228421" y="5267087"/>
            <a:ext cx="3608189" cy="1088708"/>
          </a:xfrm>
          <a:prstGeom prst="rect">
            <a:avLst/>
          </a:prstGeom>
          <a:noFill/>
        </p:spPr>
        <p:txBody>
          <a:bodyPr wrap="square" lIns="0" tIns="0" rIns="0" bIns="0" rtlCol="0" anchor="t"/>
          <a:lstStyle/>
          <a:p>
            <a:pPr marL="0" indent="0" algn="ctr">
              <a:lnSpc>
                <a:spcPts val="2850"/>
              </a:lnSpc>
              <a:buNone/>
            </a:pPr>
            <a:r>
              <a:rPr lang="en-US" sz="1750">
                <a:solidFill>
                  <a:srgbClr val="333F70"/>
                </a:solidFill>
                <a:latin typeface="Open Sans" pitchFamily="34" charset="0"/>
                <a:ea typeface="Open Sans" pitchFamily="34" charset="-122"/>
                <a:cs typeface="Open Sans" pitchFamily="34" charset="-120"/>
              </a:rPr>
              <a:t>Pakistan exported $9.3 billion worth of textiles to the EU in FY2024.</a:t>
            </a:r>
            <a:endParaRPr lang="en-US" sz="1750"/>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5">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111091"/>
            <a:ext cx="7556421" cy="1417558"/>
          </a:xfrm>
          <a:prstGeom prst="rect">
            <a:avLst/>
          </a:prstGeom>
          <a:noFill/>
        </p:spPr>
        <p:txBody>
          <a:bodyPr wrap="squar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Key Benefits for Textile Industry</a:t>
            </a:r>
            <a:endParaRPr lang="en-US" sz="4450"/>
          </a:p>
        </p:txBody>
      </p:sp>
      <p:sp>
        <p:nvSpPr>
          <p:cNvPr id="4" name="Shape 1"/>
          <p:cNvSpPr/>
          <p:nvPr/>
        </p:nvSpPr>
        <p:spPr>
          <a:xfrm>
            <a:off x="793790" y="3123962"/>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5" name="Text 2"/>
          <p:cNvSpPr/>
          <p:nvPr/>
        </p:nvSpPr>
        <p:spPr>
          <a:xfrm>
            <a:off x="960477" y="3208973"/>
            <a:ext cx="176927"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1</a:t>
            </a:r>
            <a:endParaRPr lang="en-US" sz="2650"/>
          </a:p>
        </p:txBody>
      </p:sp>
      <p:sp>
        <p:nvSpPr>
          <p:cNvPr id="6" name="Text 3"/>
          <p:cNvSpPr/>
          <p:nvPr/>
        </p:nvSpPr>
        <p:spPr>
          <a:xfrm>
            <a:off x="1530906" y="3123962"/>
            <a:ext cx="2927747"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Tariff-Free Access</a:t>
            </a:r>
            <a:endParaRPr lang="en-US" sz="2200"/>
          </a:p>
        </p:txBody>
      </p:sp>
      <p:sp>
        <p:nvSpPr>
          <p:cNvPr id="7" name="Text 4"/>
          <p:cNvSpPr/>
          <p:nvPr/>
        </p:nvSpPr>
        <p:spPr>
          <a:xfrm>
            <a:off x="1530906" y="3968710"/>
            <a:ext cx="2927747"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GSP+ provides tariff-free access to the EU market, making Pakistani textiles more competitive.</a:t>
            </a:r>
            <a:endParaRPr lang="en-US" sz="1750"/>
          </a:p>
        </p:txBody>
      </p:sp>
      <p:sp>
        <p:nvSpPr>
          <p:cNvPr id="8" name="Shape 5"/>
          <p:cNvSpPr/>
          <p:nvPr/>
        </p:nvSpPr>
        <p:spPr>
          <a:xfrm>
            <a:off x="4685467" y="3123962"/>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9" name="Text 6"/>
          <p:cNvSpPr/>
          <p:nvPr/>
        </p:nvSpPr>
        <p:spPr>
          <a:xfrm>
            <a:off x="4798576" y="3208973"/>
            <a:ext cx="284083"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2</a:t>
            </a:r>
            <a:endParaRPr lang="en-US" sz="2650"/>
          </a:p>
        </p:txBody>
      </p:sp>
      <p:sp>
        <p:nvSpPr>
          <p:cNvPr id="10" name="Text 7"/>
          <p:cNvSpPr/>
          <p:nvPr/>
        </p:nvSpPr>
        <p:spPr>
          <a:xfrm>
            <a:off x="5422583" y="3123962"/>
            <a:ext cx="2927747" cy="708660"/>
          </a:xfrm>
          <a:prstGeom prst="rect">
            <a:avLst/>
          </a:prstGeom>
          <a:noFill/>
        </p:spPr>
        <p:txBody>
          <a:bodyPr wrap="squar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Increased Revenue</a:t>
            </a:r>
            <a:endParaRPr lang="en-US" sz="2200"/>
          </a:p>
        </p:txBody>
      </p:sp>
      <p:sp>
        <p:nvSpPr>
          <p:cNvPr id="11" name="Text 8"/>
          <p:cNvSpPr/>
          <p:nvPr/>
        </p:nvSpPr>
        <p:spPr>
          <a:xfrm>
            <a:off x="5422583" y="3968710"/>
            <a:ext cx="2927747"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Textile exporters have seen a significant increase in revenue due to increased exports to the EU.</a:t>
            </a:r>
            <a:endParaRPr lang="en-US" sz="1750"/>
          </a:p>
        </p:txBody>
      </p:sp>
      <p:sp>
        <p:nvSpPr>
          <p:cNvPr id="12" name="Shape 9"/>
          <p:cNvSpPr/>
          <p:nvPr/>
        </p:nvSpPr>
        <p:spPr>
          <a:xfrm>
            <a:off x="793790" y="5902285"/>
            <a:ext cx="510302" cy="510302"/>
          </a:xfrm>
          <a:prstGeom prst="roundRect">
            <a:avLst>
              <a:gd name="adj" fmla="val 18669"/>
            </a:avLst>
          </a:prstGeom>
          <a:solidFill>
            <a:srgbClr val="D6F5EE"/>
          </a:solidFill>
          <a:ln w="7620">
            <a:solidFill>
              <a:srgbClr val="BCDBD4"/>
            </a:solidFill>
            <a:prstDash val="solid"/>
          </a:ln>
        </p:spPr>
        <p:txBody>
          <a:bodyPr/>
          <a:lstStyle/>
          <a:p/>
        </p:txBody>
      </p:sp>
      <p:sp>
        <p:nvSpPr>
          <p:cNvPr id="13" name="Text 10"/>
          <p:cNvSpPr/>
          <p:nvPr/>
        </p:nvSpPr>
        <p:spPr>
          <a:xfrm>
            <a:off x="906185" y="5987296"/>
            <a:ext cx="285512" cy="340281"/>
          </a:xfrm>
          <a:prstGeom prst="rect">
            <a:avLst/>
          </a:prstGeom>
          <a:noFill/>
        </p:spPr>
        <p:txBody>
          <a:bodyPr wrap="none" lIns="0" tIns="0" rIns="0" bIns="0" rtlCol="0" anchor="t"/>
          <a:lstStyle/>
          <a:p>
            <a:pPr marL="0" indent="0" algn="ctr">
              <a:lnSpc>
                <a:spcPts val="2650"/>
              </a:lnSpc>
              <a:buNone/>
            </a:pPr>
            <a:r>
              <a:rPr lang="en-US" sz="2650" b="1">
                <a:solidFill>
                  <a:srgbClr val="333F70"/>
                </a:solidFill>
                <a:latin typeface="Unbounded Bold" pitchFamily="34" charset="0"/>
                <a:ea typeface="Unbounded Bold" pitchFamily="34" charset="-122"/>
                <a:cs typeface="Unbounded Bold" pitchFamily="34" charset="-120"/>
              </a:rPr>
              <a:t>3</a:t>
            </a:r>
            <a:endParaRPr lang="en-US" sz="2650"/>
          </a:p>
        </p:txBody>
      </p:sp>
      <p:sp>
        <p:nvSpPr>
          <p:cNvPr id="14" name="Text 11"/>
          <p:cNvSpPr/>
          <p:nvPr/>
        </p:nvSpPr>
        <p:spPr>
          <a:xfrm>
            <a:off x="1530906" y="5902285"/>
            <a:ext cx="2835235" cy="354330"/>
          </a:xfrm>
          <a:prstGeom prst="rect">
            <a:avLst/>
          </a:prstGeom>
          <a:noFill/>
        </p:spPr>
        <p:txBody>
          <a:bodyPr wrap="none" lIns="0" tIns="0" rIns="0" bIns="0" rtlCol="0" anchor="t"/>
          <a:lstStyle/>
          <a:p>
            <a:pPr marL="0" indent="0">
              <a:lnSpc>
                <a:spcPts val="2750"/>
              </a:lnSpc>
              <a:buNone/>
            </a:pPr>
            <a:r>
              <a:rPr lang="en-US" sz="2200" b="1">
                <a:solidFill>
                  <a:srgbClr val="333F70"/>
                </a:solidFill>
                <a:latin typeface="Unbounded Bold" pitchFamily="34" charset="0"/>
                <a:ea typeface="Unbounded Bold" pitchFamily="34" charset="-122"/>
                <a:cs typeface="Unbounded Bold" pitchFamily="34" charset="-120"/>
              </a:rPr>
              <a:t>Job Creation</a:t>
            </a:r>
            <a:endParaRPr lang="en-US" sz="2200"/>
          </a:p>
        </p:txBody>
      </p:sp>
      <p:sp>
        <p:nvSpPr>
          <p:cNvPr id="15" name="Text 12"/>
          <p:cNvSpPr/>
          <p:nvPr/>
        </p:nvSpPr>
        <p:spPr>
          <a:xfrm>
            <a:off x="1530906" y="6392704"/>
            <a:ext cx="6819305" cy="725805"/>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The textile industry in Pakistan employs over 10 million workers, with many more jobs created indirectly.</a:t>
            </a:r>
            <a:endParaRPr lang="en-US" sz="1750"/>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6">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864525"/>
            <a:ext cx="5670590" cy="708779"/>
          </a:xfrm>
          <a:prstGeom prst="rect">
            <a:avLst/>
          </a:prstGeom>
          <a:noFill/>
        </p:spPr>
        <p:txBody>
          <a:bodyPr wrap="none" lIns="0" tIns="0" rIns="0" bIns="0" rtlCol="0" anchor="t"/>
          <a:lstStyle/>
          <a:p>
            <a:pPr marL="0" indent="0">
              <a:lnSpc>
                <a:spcPts val="5550"/>
              </a:lnSpc>
              <a:buNone/>
            </a:pPr>
            <a:r>
              <a:rPr lang="en-US" sz="4450" b="1">
                <a:solidFill>
                  <a:srgbClr val="333F70"/>
                </a:solidFill>
                <a:latin typeface="Unbounded Bold" pitchFamily="34" charset="0"/>
                <a:ea typeface="Unbounded Bold" pitchFamily="34" charset="-122"/>
                <a:cs typeface="Unbounded Bold" pitchFamily="34" charset="-120"/>
              </a:rPr>
              <a:t>Conclusion</a:t>
            </a:r>
            <a:endParaRPr lang="en-US" sz="4450"/>
          </a:p>
        </p:txBody>
      </p:sp>
      <p:sp>
        <p:nvSpPr>
          <p:cNvPr id="4" name="Text 1"/>
          <p:cNvSpPr/>
          <p:nvPr/>
        </p:nvSpPr>
        <p:spPr>
          <a:xfrm>
            <a:off x="6280190" y="3913465"/>
            <a:ext cx="7556421" cy="1451610"/>
          </a:xfrm>
          <a:prstGeom prst="rect">
            <a:avLst/>
          </a:prstGeom>
          <a:noFill/>
        </p:spPr>
        <p:txBody>
          <a:bodyPr wrap="square" lIns="0" tIns="0" rIns="0" bIns="0" rtlCol="0" anchor="t"/>
          <a:lstStyle/>
          <a:p>
            <a:pPr marL="0" indent="0">
              <a:lnSpc>
                <a:spcPts val="2850"/>
              </a:lnSpc>
              <a:buNone/>
            </a:pPr>
            <a:r>
              <a:rPr lang="en-US" sz="1750">
                <a:solidFill>
                  <a:srgbClr val="333F70"/>
                </a:solidFill>
                <a:latin typeface="Open Sans" pitchFamily="34" charset="0"/>
                <a:ea typeface="Open Sans" pitchFamily="34" charset="-122"/>
                <a:cs typeface="Open Sans" pitchFamily="34" charset="-120"/>
              </a:rPr>
              <a:t>The GSP+ status has been a significant boost for Pakistan's textile industry, leading to increased exports, revenue, and job creation. To further capitalize on this opportunity, Pakistan needs to focus on improving its business environment and promoting exports.</a:t>
            </a:r>
            <a:endParaRPr lang="en-US" sz="1750"/>
          </a:p>
        </p:txBody>
      </p:sp>
    </p:spTree>
  </p:cSld>
  <p:clrMapOvr>
    <a:masterClrMapping/>
  </p:clrMapOvr>
  <p:transition/>
  <p:timing/>
</p:sld>
</file>

<file path=ppt/tags/tag1.xml><?xml version="1.0" encoding="utf-8"?>
<p:tagLst xmlns:p="http://schemas.openxmlformats.org/presentationml/2006/main">
  <p:tag name="AS_NET" val="6.0.29"/>
  <p:tag name="AS_OS" val="Unix 5.4.0.196"/>
  <p:tag name="AS_RELEASE_DATE" val="2024.02.14"/>
  <p:tag name="AS_TITLE" val="Aspose.Slides for .NET6"/>
  <p:tag name="AS_VERSION" val="24.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215</Paragraphs>
  <Slides>29</Slides>
  <Notes>29</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29</vt:i4>
      </vt:variant>
    </vt:vector>
  </HeadingPairs>
  <TitlesOfParts>
    <vt:vector baseType="lpstr" size="36">
      <vt:lpstr>Arial</vt:lpstr>
      <vt:lpstr>Calibri</vt:lpstr>
      <vt:lpstr>Calibri Light</vt:lpstr>
      <vt:lpstr>Unbounded Bold</vt:lpstr>
      <vt:lpstr>Open Sans</vt:lpstr>
      <vt:lpstr>Open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24.0200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2025-01-09T18:24:44.449</cp:lastPrinted>
  <dcterms:created xsi:type="dcterms:W3CDTF">2025-01-09T18:24:44Z</dcterms:created>
  <dcterms:modified xsi:type="dcterms:W3CDTF">2025-01-09T18:24:49Z</dcterms:modified>
</cp:coreProperties>
</file>